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6"/>
  </p:sldMasterIdLst>
  <p:notesMasterIdLst>
    <p:notesMasterId r:id="rId31"/>
  </p:notesMasterIdLst>
  <p:handoutMasterIdLst>
    <p:handoutMasterId r:id="rId32"/>
  </p:handoutMasterIdLst>
  <p:sldIdLst>
    <p:sldId id="256" r:id="rId7"/>
    <p:sldId id="283" r:id="rId8"/>
    <p:sldId id="257" r:id="rId9"/>
    <p:sldId id="279" r:id="rId10"/>
    <p:sldId id="280" r:id="rId11"/>
    <p:sldId id="281" r:id="rId12"/>
    <p:sldId id="282" r:id="rId13"/>
    <p:sldId id="265" r:id="rId14"/>
    <p:sldId id="268" r:id="rId15"/>
    <p:sldId id="277" r:id="rId16"/>
    <p:sldId id="258" r:id="rId17"/>
    <p:sldId id="259" r:id="rId18"/>
    <p:sldId id="270" r:id="rId19"/>
    <p:sldId id="271" r:id="rId20"/>
    <p:sldId id="260" r:id="rId21"/>
    <p:sldId id="261" r:id="rId22"/>
    <p:sldId id="275" r:id="rId23"/>
    <p:sldId id="262" r:id="rId24"/>
    <p:sldId id="263" r:id="rId25"/>
    <p:sldId id="272" r:id="rId26"/>
    <p:sldId id="273" r:id="rId27"/>
    <p:sldId id="264" r:id="rId28"/>
    <p:sldId id="278" r:id="rId29"/>
    <p:sldId id="284" r:id="rId30"/>
  </p:sldIdLst>
  <p:sldSz cx="9144000" cy="6858000" type="screen4x3"/>
  <p:notesSz cx="7035800" cy="91948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CC"/>
    <a:srgbClr val="CC9900"/>
    <a:srgbClr val="996633"/>
    <a:srgbClr val="0066CC"/>
    <a:srgbClr val="EAEAEA"/>
    <a:srgbClr val="DDDDDD"/>
    <a:srgbClr val="FFCC99"/>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711"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056" y="-43"/>
      </p:cViewPr>
      <p:guideLst>
        <p:guide orient="horz" pos="2896"/>
        <p:guide pos="22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jpe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49588" cy="460375"/>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lvl1pPr defTabSz="927100" eaLnBrk="0" hangingPunct="0">
              <a:defRPr sz="1200"/>
            </a:lvl1pPr>
          </a:lstStyle>
          <a:p>
            <a:pPr>
              <a:defRPr/>
            </a:pPr>
            <a:r>
              <a:rPr lang="en-US"/>
              <a:t>Andrew Kunka</a:t>
            </a:r>
          </a:p>
        </p:txBody>
      </p:sp>
      <p:sp>
        <p:nvSpPr>
          <p:cNvPr id="14339" name="Rectangle 3"/>
          <p:cNvSpPr>
            <a:spLocks noGrp="1" noChangeArrowheads="1"/>
          </p:cNvSpPr>
          <p:nvPr>
            <p:ph type="dt" sz="quarter" idx="1"/>
          </p:nvPr>
        </p:nvSpPr>
        <p:spPr bwMode="auto">
          <a:xfrm>
            <a:off x="3986213" y="0"/>
            <a:ext cx="3049587" cy="460375"/>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lvl1pPr algn="r" defTabSz="927100" eaLnBrk="0" hangingPunct="0">
              <a:defRPr sz="1200"/>
            </a:lvl1pPr>
          </a:lstStyle>
          <a:p>
            <a:pPr>
              <a:defRPr/>
            </a:pPr>
            <a:fld id="{3DE2B77A-DAAB-49ED-8E05-6DA507D7053B}" type="datetime1">
              <a:rPr lang="en-US"/>
              <a:pPr>
                <a:defRPr/>
              </a:pPr>
              <a:t>3/12/2015</a:t>
            </a:fld>
            <a:endParaRPr lang="en-US"/>
          </a:p>
        </p:txBody>
      </p:sp>
      <p:sp>
        <p:nvSpPr>
          <p:cNvPr id="14340" name="Rectangle 4"/>
          <p:cNvSpPr>
            <a:spLocks noGrp="1" noChangeArrowheads="1"/>
          </p:cNvSpPr>
          <p:nvPr>
            <p:ph type="ftr" sz="quarter" idx="2"/>
          </p:nvPr>
        </p:nvSpPr>
        <p:spPr bwMode="auto">
          <a:xfrm>
            <a:off x="0" y="8734425"/>
            <a:ext cx="3049588" cy="460375"/>
          </a:xfrm>
          <a:prstGeom prst="rect">
            <a:avLst/>
          </a:prstGeom>
          <a:noFill/>
          <a:ln w="9525">
            <a:noFill/>
            <a:miter lim="800000"/>
            <a:headEnd/>
            <a:tailEnd/>
          </a:ln>
        </p:spPr>
        <p:txBody>
          <a:bodyPr vert="horz" wrap="square" lIns="92738" tIns="46369" rIns="92738" bIns="46369" numCol="1" anchor="b" anchorCtr="0" compatLnSpc="1">
            <a:prstTxWarp prst="textNoShape">
              <a:avLst/>
            </a:prstTxWarp>
          </a:bodyPr>
          <a:lstStyle>
            <a:lvl1pPr defTabSz="927100" eaLnBrk="0" hangingPunct="0">
              <a:defRPr sz="1200"/>
            </a:lvl1pPr>
          </a:lstStyle>
          <a:p>
            <a:pPr>
              <a:defRPr/>
            </a:pPr>
            <a:r>
              <a:rPr lang="en-US"/>
              <a:t>Using MLA Format</a:t>
            </a:r>
          </a:p>
        </p:txBody>
      </p:sp>
      <p:sp>
        <p:nvSpPr>
          <p:cNvPr id="14341" name="Rectangle 5"/>
          <p:cNvSpPr>
            <a:spLocks noGrp="1" noChangeArrowheads="1"/>
          </p:cNvSpPr>
          <p:nvPr>
            <p:ph type="sldNum" sz="quarter" idx="3"/>
          </p:nvPr>
        </p:nvSpPr>
        <p:spPr bwMode="auto">
          <a:xfrm>
            <a:off x="3986213" y="8734425"/>
            <a:ext cx="3049587" cy="460375"/>
          </a:xfrm>
          <a:prstGeom prst="rect">
            <a:avLst/>
          </a:prstGeom>
          <a:noFill/>
          <a:ln w="9525">
            <a:noFill/>
            <a:miter lim="800000"/>
            <a:headEnd/>
            <a:tailEnd/>
          </a:ln>
        </p:spPr>
        <p:txBody>
          <a:bodyPr vert="horz" wrap="square" lIns="92738" tIns="46369" rIns="92738" bIns="46369" numCol="1" anchor="b" anchorCtr="0" compatLnSpc="1">
            <a:prstTxWarp prst="textNoShape">
              <a:avLst/>
            </a:prstTxWarp>
          </a:bodyPr>
          <a:lstStyle>
            <a:lvl1pPr algn="r" defTabSz="927100" eaLnBrk="0" hangingPunct="0">
              <a:defRPr sz="1200"/>
            </a:lvl1pPr>
          </a:lstStyle>
          <a:p>
            <a:pPr>
              <a:defRPr/>
            </a:pPr>
            <a:fld id="{ABF3C833-AFCB-49F4-8567-9133AA80F89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49588" cy="460375"/>
          </a:xfrm>
          <a:prstGeom prst="rect">
            <a:avLst/>
          </a:prstGeom>
          <a:noFill/>
          <a:ln w="12700">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pPr>
              <a:defRPr/>
            </a:pPr>
            <a:endParaRPr lang="en-US"/>
          </a:p>
        </p:txBody>
      </p:sp>
      <p:sp>
        <p:nvSpPr>
          <p:cNvPr id="47107" name="Rectangle 3"/>
          <p:cNvSpPr>
            <a:spLocks noGrp="1" noChangeArrowheads="1"/>
          </p:cNvSpPr>
          <p:nvPr>
            <p:ph type="dt" idx="1"/>
          </p:nvPr>
        </p:nvSpPr>
        <p:spPr bwMode="auto">
          <a:xfrm>
            <a:off x="3986213" y="0"/>
            <a:ext cx="3049587" cy="460375"/>
          </a:xfrm>
          <a:prstGeom prst="rect">
            <a:avLst/>
          </a:prstGeom>
          <a:noFill/>
          <a:ln w="12700">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pPr>
              <a:defRPr/>
            </a:pPr>
            <a:fld id="{F5625C3B-B637-4186-BCA0-640367D51114}" type="datetime1">
              <a:rPr lang="en-US"/>
              <a:pPr>
                <a:defRPr/>
              </a:pPr>
              <a:t>3/12/2015</a:t>
            </a:fld>
            <a:endParaRPr lang="en-US"/>
          </a:p>
        </p:txBody>
      </p:sp>
      <p:sp>
        <p:nvSpPr>
          <p:cNvPr id="29700" name="Rectangle 4"/>
          <p:cNvSpPr>
            <a:spLocks noGrp="1" noRot="1" noChangeAspect="1" noChangeArrowheads="1" noTextEdit="1"/>
          </p:cNvSpPr>
          <p:nvPr>
            <p:ph type="sldImg" idx="2"/>
          </p:nvPr>
        </p:nvSpPr>
        <p:spPr bwMode="auto">
          <a:xfrm>
            <a:off x="1219200" y="688975"/>
            <a:ext cx="4597400" cy="344805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38213" y="4367213"/>
            <a:ext cx="5159375" cy="4138612"/>
          </a:xfrm>
          <a:prstGeom prst="rect">
            <a:avLst/>
          </a:prstGeom>
          <a:noFill/>
          <a:ln w="12700">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734425"/>
            <a:ext cx="3049588" cy="460375"/>
          </a:xfrm>
          <a:prstGeom prst="rect">
            <a:avLst/>
          </a:prstGeom>
          <a:noFill/>
          <a:ln w="12700">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pPr>
              <a:defRPr/>
            </a:pPr>
            <a:endParaRPr lang="en-US"/>
          </a:p>
        </p:txBody>
      </p:sp>
      <p:sp>
        <p:nvSpPr>
          <p:cNvPr id="47111" name="Rectangle 7"/>
          <p:cNvSpPr>
            <a:spLocks noGrp="1" noChangeArrowheads="1"/>
          </p:cNvSpPr>
          <p:nvPr>
            <p:ph type="sldNum" sz="quarter" idx="5"/>
          </p:nvPr>
        </p:nvSpPr>
        <p:spPr bwMode="auto">
          <a:xfrm>
            <a:off x="3986213" y="8734425"/>
            <a:ext cx="3049587" cy="460375"/>
          </a:xfrm>
          <a:prstGeom prst="rect">
            <a:avLst/>
          </a:prstGeom>
          <a:noFill/>
          <a:ln w="12700">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pPr>
              <a:defRPr/>
            </a:pPr>
            <a:fld id="{BEFC891C-8DE2-4230-85BD-21E323EB595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A283E9F-F996-4D83-89A1-A1888DC16D15}" type="slidenum">
              <a:rPr lang="en-US" smtClean="0"/>
              <a:pPr/>
              <a:t>1</a:t>
            </a:fld>
            <a:endParaRPr lang="en-US" smtClean="0"/>
          </a:p>
        </p:txBody>
      </p:sp>
      <p:sp>
        <p:nvSpPr>
          <p:cNvPr id="30723" name="Rectangle 4"/>
          <p:cNvSpPr>
            <a:spLocks noGrp="1" noRot="1" noChangeAspect="1" noChangeArrowheads="1" noTextEdit="1"/>
          </p:cNvSpPr>
          <p:nvPr>
            <p:ph type="sldImg"/>
          </p:nvPr>
        </p:nvSpPr>
        <p:spPr>
          <a:ln/>
        </p:spPr>
      </p:sp>
      <p:sp>
        <p:nvSpPr>
          <p:cNvPr id="30724" name="Rectangle 5"/>
          <p:cNvSpPr>
            <a:spLocks noGrp="1" noChangeArrowheads="1"/>
          </p:cNvSpPr>
          <p:nvPr>
            <p:ph type="body" idx="1"/>
          </p:nvPr>
        </p:nvSpPr>
        <p:spPr>
          <a:xfrm>
            <a:off x="468313" y="4291013"/>
            <a:ext cx="6019800" cy="4137025"/>
          </a:xfrm>
          <a:noFill/>
          <a:ln w="9525"/>
        </p:spPr>
        <p:txBody>
          <a:bodyPr/>
          <a:lstStyle/>
          <a:p>
            <a:pPr>
              <a:spcBef>
                <a:spcPct val="0"/>
              </a:spcBef>
            </a:pPr>
            <a:r>
              <a:rPr lang="en-US" b="1" smtClean="0"/>
              <a:t>Rationale:  </a:t>
            </a:r>
            <a:r>
              <a:rPr lang="en-US" smtClean="0"/>
              <a:t>Welcome to “Cross-referencing: Using MLA Format.”  This presentation is designed to introduce your students to the purposes of documentation, as well as methods for effectively using parenthetical citations and a Works Cited page.  The twenty-two slides presented here are designed to aid the facilitator in an interactive presentation of strategies for using MLA style.  This presentation is ideal for the beginning of a research unit in a humanities course or any assignment that requires MLA documentation.</a:t>
            </a:r>
          </a:p>
          <a:p>
            <a:pPr>
              <a:spcBef>
                <a:spcPct val="0"/>
              </a:spcBef>
            </a:pPr>
            <a:r>
              <a:rPr lang="en-US" smtClean="0"/>
              <a:t>This presentation may be supplemented with OWL handouts, including “Using MLA Format.”  (http://owl.english.purdue.edu/handouts/research/r_mla.html), “Paraphrase: Write It in Your Own Words” (http://owl.english.purdue.edu/handouts/research/r_paraphr.html), “Quoting, Paraphrasing, and Summarizing” (http://owl.english.purdue.edu/handouts/research/r_quotprsum.html), and “Avoiding Plagiarism” (http://owl.english.purdue.edu/handouts/research/r_plagiar.html).</a:t>
            </a:r>
          </a:p>
          <a:p>
            <a:pPr>
              <a:spcBef>
                <a:spcPct val="0"/>
              </a:spcBef>
            </a:pPr>
            <a:endParaRPr lang="en-US" smtClean="0"/>
          </a:p>
          <a:p>
            <a:pPr>
              <a:spcBef>
                <a:spcPct val="0"/>
              </a:spcBef>
            </a:pPr>
            <a:r>
              <a:rPr lang="en-US" b="1" smtClean="0"/>
              <a:t>Directions:  </a:t>
            </a:r>
            <a:r>
              <a:rPr lang="en-US" smtClean="0"/>
              <a:t>Each slide is activated by a single mouse click, unless otherwise noted in bold at the bottom of each notes page.</a:t>
            </a:r>
            <a:endParaRPr lang="en-US" sz="2400" smtClean="0"/>
          </a:p>
          <a:p>
            <a:endParaRPr lang="en-US" smtClean="0"/>
          </a:p>
          <a:p>
            <a:r>
              <a:rPr kumimoji="0" lang="en-US" smtClean="0"/>
              <a:t>Writer and Designer: Jennifer Liethen Kunka</a:t>
            </a:r>
          </a:p>
          <a:p>
            <a:r>
              <a:rPr kumimoji="0" lang="en-US" smtClean="0"/>
              <a:t>Contributors:  Muriel Harris, Karen Bishop, Bryan Kopp, Matthew Mooney, David Neyhart, and Andrew Kunka</a:t>
            </a:r>
          </a:p>
          <a:p>
            <a:r>
              <a:rPr kumimoji="0" lang="en-US" smtClean="0"/>
              <a:t>Developed with resources courtesy of the Purdue University Writing Lab</a:t>
            </a:r>
          </a:p>
          <a:p>
            <a:r>
              <a:rPr kumimoji="0" lang="en-US" smtClean="0"/>
              <a:t>Grant funding courtesy of the Multimedia Instructional Development Center at Purdue University</a:t>
            </a:r>
          </a:p>
          <a:p>
            <a:r>
              <a:rPr lang="en-US" smtClean="0">
                <a:cs typeface="Arial" charset="0"/>
              </a:rPr>
              <a:t>© Copyright Purdue University, 2000.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BBEEC11-1724-4D99-83A9-31F3EEC1212D}" type="slidenum">
              <a:rPr lang="en-US" smtClean="0"/>
              <a:pPr/>
              <a:t>10</a:t>
            </a:fld>
            <a:endParaRPr lang="en-US" smtClean="0"/>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w="9525"/>
        </p:spPr>
        <p:txBody>
          <a:bodyPr/>
          <a:lstStyle/>
          <a:p>
            <a:r>
              <a:rPr lang="en-US" b="1" smtClean="0"/>
              <a:t>Key Concepts: </a:t>
            </a:r>
            <a:r>
              <a:rPr lang="en-US" smtClean="0"/>
              <a:t>This slide explains explains the differences between </a:t>
            </a:r>
            <a:r>
              <a:rPr lang="en-US" b="1" smtClean="0"/>
              <a:t>summarizing</a:t>
            </a:r>
            <a:r>
              <a:rPr lang="en-US" smtClean="0"/>
              <a:t> and </a:t>
            </a:r>
            <a:r>
              <a:rPr lang="en-US" b="1" smtClean="0"/>
              <a:t>paraphrasing</a:t>
            </a:r>
            <a:r>
              <a:rPr lang="en-US" smtClean="0"/>
              <a:t>.  The facilitator may stress that if the idea comes from someone else, the source material should be cited.</a:t>
            </a:r>
          </a:p>
          <a:p>
            <a:endParaRPr lang="en-US" smtClean="0"/>
          </a:p>
          <a:p>
            <a:r>
              <a:rPr lang="en-US" b="1" smtClean="0"/>
              <a:t>Click to reveal each item.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C830C5C-D6B5-40BA-A51F-731C4B264F71}" type="slidenum">
              <a:rPr lang="en-US" smtClean="0"/>
              <a:pPr/>
              <a:t>11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r>
              <a:rPr lang="en-US" b="1" smtClean="0"/>
              <a:t>Examples:  </a:t>
            </a:r>
            <a:r>
              <a:rPr lang="en-US" smtClean="0"/>
              <a:t>The two examples in this slide illustrate methods for including parenthetical citations in the text.  If the author’s name is listed in the preceding sentence, only the page number of the quotation should appear in the parenthetical citation following the sentence.  If the author’s name does not appear within the sentence, the parenthetical citation should include the author’s last name and the page number.  In either case, a reader should be able to cross-reference back to the Works Cited page and locate all of the publication information needed to find Wordsworth’s work, in this case an excerpt in an anthology:</a:t>
            </a:r>
          </a:p>
          <a:p>
            <a:endParaRPr lang="en-US" smtClean="0"/>
          </a:p>
          <a:p>
            <a:r>
              <a:rPr lang="en-US" smtClean="0"/>
              <a:t>Wordsworth, William.  Preface to </a:t>
            </a:r>
            <a:r>
              <a:rPr lang="en-US" i="1" smtClean="0"/>
              <a:t>Lyrical Ballads</a:t>
            </a:r>
            <a:r>
              <a:rPr lang="en-US" smtClean="0"/>
              <a:t>. 1802.  </a:t>
            </a:r>
            <a:r>
              <a:rPr lang="en-US" i="1" smtClean="0"/>
              <a:t>Romanticism: An Anthology</a:t>
            </a:r>
            <a:r>
              <a:rPr lang="en-US" smtClean="0"/>
              <a:t>.  Ed. Duncan </a:t>
            </a:r>
          </a:p>
          <a:p>
            <a:r>
              <a:rPr lang="en-US" smtClean="0"/>
              <a:t>	Wu.  Cambridge, MA: Basil Blackwell Ltd., 1995. 250-69.</a:t>
            </a:r>
          </a:p>
          <a:p>
            <a:endParaRPr lang="en-US" smtClean="0"/>
          </a:p>
          <a:p>
            <a:r>
              <a:rPr lang="en-US" smtClean="0"/>
              <a:t>The facilitator may also note that the parenthetical reference is located before the period.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CBB5D9F-62D5-4921-9D59-DF028842180B}" type="slidenum">
              <a:rPr lang="en-US" smtClean="0"/>
              <a:pPr/>
              <a:t>12</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p:spPr>
        <p:txBody>
          <a:bodyPr/>
          <a:lstStyle/>
          <a:p>
            <a:r>
              <a:rPr lang="en-US" b="1" smtClean="0"/>
              <a:t>Examples:  </a:t>
            </a:r>
            <a:r>
              <a:rPr lang="en-US" smtClean="0"/>
              <a:t>This slide demonstrates variations on the parenthetical reference.  The first example distinguishes a work by William Wordsworth from a book by Dorothy Wordsworth by including the first initial.  The second example distinguishes passages from James Joyce’s </a:t>
            </a:r>
            <a:r>
              <a:rPr lang="en-US" i="1" smtClean="0"/>
              <a:t>Portrait of an Artist as a Young Man</a:t>
            </a:r>
            <a:r>
              <a:rPr lang="en-US" smtClean="0"/>
              <a:t> from his later book, </a:t>
            </a:r>
            <a:r>
              <a:rPr lang="en-US" i="1" smtClean="0"/>
              <a:t>Ulysses</a:t>
            </a:r>
            <a:r>
              <a:rPr lang="en-US" smtClean="0"/>
              <a:t>.  If a work has more than one volume, as in the third example, the citation should include a volume number followed by a colon and the page number.  Finally, if the quotation used is quoted within another author’s work, both writers need to be listed in the citation.  In the fourth example, the writer used a quote by Samuel Johnson from Boswell’s book (the second volume).  Johnson was quoted (qtd.) in Boswell in Volume 2, page 450.</a:t>
            </a:r>
          </a:p>
          <a:p>
            <a:endParaRPr lang="en-US" smtClean="0"/>
          </a:p>
          <a:p>
            <a:r>
              <a:rPr lang="en-US" b="1" smtClean="0"/>
              <a:t>Click to reveal each item.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080029A-B48D-4C0E-A068-9795D34767EB}" type="slidenum">
              <a:rPr lang="en-US" smtClean="0"/>
              <a:pPr/>
              <a:t>13</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r>
              <a:rPr lang="en-US" b="1" smtClean="0"/>
              <a:t>Examples:  </a:t>
            </a:r>
            <a:r>
              <a:rPr lang="en-US" smtClean="0"/>
              <a:t>This slide provides information about additional variations on the parenthetical reference.  The first example demonstrates how to handle sources with no author.  In this case, the newspaper article title is listed in quotation marks.  If this was the title of a book, however, </a:t>
            </a:r>
            <a:r>
              <a:rPr lang="en-US" i="1" smtClean="0"/>
              <a:t>California</a:t>
            </a:r>
            <a:r>
              <a:rPr lang="en-US" smtClean="0"/>
              <a:t> would be italicized within the parenthetical reference.  </a:t>
            </a:r>
          </a:p>
          <a:p>
            <a:r>
              <a:rPr lang="en-US" smtClean="0"/>
              <a:t>The second example illustrates a citation for a one-page article or a web page.  Because the size and number of printed web pages varies greatly from computer to computer, a page number is not a stable reference.  Therefore, page numbers are omitted from the reference.  The facilitator may also wish to note that the URL/web address should NOT be listed within the body of the paper--only on the Works Cited page.</a:t>
            </a:r>
          </a:p>
          <a:p>
            <a:endParaRPr lang="en-US" smtClean="0"/>
          </a:p>
          <a:p>
            <a:r>
              <a:rPr lang="en-US" b="1" smtClean="0"/>
              <a:t>Click to reveal each item.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E74CAF7-C6BC-4E18-9DA8-1494C4DC595E}" type="slidenum">
              <a:rPr lang="en-US" smtClean="0"/>
              <a:pPr/>
              <a:t>14</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r>
              <a:rPr lang="en-US" b="1" smtClean="0"/>
              <a:t>Example:  </a:t>
            </a:r>
            <a:r>
              <a:rPr lang="en-US" smtClean="0"/>
              <a:t>This slide illustrates the handling of a long quotation in a paper about Dickens’ </a:t>
            </a:r>
            <a:r>
              <a:rPr lang="en-US" i="1" smtClean="0"/>
              <a:t>David Copperfield</a:t>
            </a:r>
            <a:r>
              <a:rPr lang="en-US" smtClean="0"/>
              <a:t>,   A long quotation is defined by MLA as being longer than four typed lines in the paper.  A long quotation requires a special format; it should be indented ten spaces on the left, and the parenthetical citation should go after the period.  There are no quotation marks around a long quote because the indention already indicates it as such.  Note, however, the quotation marks around “Take care of him.  He bites.”  These appear just as they do in the book.  If this section was reduced to a short quote and placed within the regular body of the paper, those quotation marks should be changed to single quotes.  The facilitator should note that everything should be double spaced consistently.  The final sentence of the passage is an idea paraphrased from Dyson and is cited with name and page number.</a:t>
            </a:r>
          </a:p>
          <a:p>
            <a:endParaRPr lang="en-US" smtClean="0"/>
          </a:p>
          <a:p>
            <a:r>
              <a:rPr lang="en-US" smtClean="0"/>
              <a:t>* From “’I am Born:’ The Birth of Identity in </a:t>
            </a:r>
            <a:r>
              <a:rPr lang="en-US" i="1" smtClean="0"/>
              <a:t>David Copperfield</a:t>
            </a:r>
            <a:r>
              <a:rPr lang="en-US" smtClean="0"/>
              <a:t> and </a:t>
            </a:r>
            <a:r>
              <a:rPr lang="en-US" i="1" smtClean="0"/>
              <a:t>Bleak House</a:t>
            </a:r>
            <a:r>
              <a:rPr lang="en-US" smtClean="0"/>
              <a:t>” by Jennifer L. Kunka, Purdue University (unpublished manuscript).</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17A6A41-B35C-4435-B5DE-CDC22D89DA63}" type="slidenum">
              <a:rPr lang="en-US" smtClean="0"/>
              <a:pPr/>
              <a:t>15</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p:spPr>
        <p:txBody>
          <a:bodyPr/>
          <a:lstStyle/>
          <a:p>
            <a:r>
              <a:rPr lang="en-US" b="1" smtClean="0"/>
              <a:t>Rationale:  </a:t>
            </a:r>
            <a:r>
              <a:rPr lang="en-US" smtClean="0"/>
              <a:t>This slide reminds participants that MLA reference guides should be consulted to answer questions about parenthetical references or Works Cited page entries.  At this point, the facilitator may choose to field questions regarding MLA documentation.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DD8B87C-186D-4118-9129-489C07917E51}" type="slidenum">
              <a:rPr lang="en-US" smtClean="0"/>
              <a:pPr/>
              <a:t>16</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r>
              <a:rPr lang="en-US" b="1" smtClean="0"/>
              <a:t>Key Concepts: </a:t>
            </a:r>
            <a:r>
              <a:rPr lang="en-US" smtClean="0"/>
              <a:t>This slide explains the purpose of a </a:t>
            </a:r>
            <a:r>
              <a:rPr lang="en-US" b="1" smtClean="0"/>
              <a:t>works cited page</a:t>
            </a:r>
            <a:r>
              <a:rPr lang="en-US" smtClean="0"/>
              <a:t>.  Students may also understand this to be called the “bibliography” page.  The facilitator may stress that each source referenced within the paper should also appear on the works cited page.  The works cited page appears at the end of the paper.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07352A6-E696-4A3A-8AE1-C972F799BAB3}" type="slidenum">
              <a:rPr lang="en-US" smtClean="0"/>
              <a:pPr/>
              <a:t>17</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p:spPr>
        <p:txBody>
          <a:bodyPr/>
          <a:lstStyle/>
          <a:p>
            <a:r>
              <a:rPr lang="en-US" b="1" smtClean="0"/>
              <a:t>Key Concepts: </a:t>
            </a:r>
            <a:r>
              <a:rPr lang="en-US" smtClean="0"/>
              <a:t>This slide offers students a sample of what a Works Cited page looks like.*  For this particular paper, four sources were used.  The first and second sources are reprints of earlier published novels, hence the use of the two dates.  The second source has three dashed lines in place of the author, Charles Dickens.  This is to indicate that the same author wrote both concurrently listed works.  The third source is a book published in 1958.  Note the abbreviations for “University” and “Press.”  The fourth source is an article from a continually paginated journal.</a:t>
            </a:r>
          </a:p>
          <a:p>
            <a:r>
              <a:rPr lang="en-US" smtClean="0"/>
              <a:t>The facilitator may choose to explain the form of this page.  Note that “Works Cited” is centered at the top.  All sources are double spaced and alphabetized according to author.  All lines after the first line of an entry should be indented five spaces. The facilitator may also choose to reference students to the final pages on the Writing Lab MLA handout, which also offers a sample Works Cited.</a:t>
            </a:r>
          </a:p>
          <a:p>
            <a:endParaRPr lang="en-US" smtClean="0"/>
          </a:p>
          <a:p>
            <a:r>
              <a:rPr lang="en-US" smtClean="0"/>
              <a:t>* From “’I am Born:’ The Birth of Identity in </a:t>
            </a:r>
            <a:r>
              <a:rPr lang="en-US" i="1" smtClean="0"/>
              <a:t>David Copperfield</a:t>
            </a:r>
            <a:r>
              <a:rPr lang="en-US" smtClean="0"/>
              <a:t> and </a:t>
            </a:r>
            <a:r>
              <a:rPr lang="en-US" i="1" smtClean="0"/>
              <a:t>Bleak House</a:t>
            </a:r>
            <a:r>
              <a:rPr lang="en-US" smtClean="0"/>
              <a:t>” by Jennifer L. Kunka, Purdue University (unpublished manuscript).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831EA9B-2804-4043-8D8A-6E367941D013}" type="slidenum">
              <a:rPr lang="en-US" smtClean="0"/>
              <a:pPr/>
              <a:t>18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p:spPr>
        <p:txBody>
          <a:bodyPr/>
          <a:lstStyle/>
          <a:p>
            <a:r>
              <a:rPr lang="en-US" b="1" smtClean="0"/>
              <a:t>Rationale:  </a:t>
            </a:r>
            <a:r>
              <a:rPr lang="en-US" smtClean="0"/>
              <a:t>This slide shows the basic information needed for entries on the works cited page.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39B0680-CA9D-4D20-A698-7F4CCE39E28F}" type="slidenum">
              <a:rPr lang="en-US" smtClean="0"/>
              <a:pPr/>
              <a:t>19</a:t>
            </a:fld>
            <a:endParaRPr lang="en-US" smtClean="0"/>
          </a:p>
        </p:txBody>
      </p:sp>
      <p:sp>
        <p:nvSpPr>
          <p:cNvPr id="51203" name="Rectangle 3074"/>
          <p:cNvSpPr>
            <a:spLocks noGrp="1" noRot="1" noChangeAspect="1" noChangeArrowheads="1" noTextEdit="1"/>
          </p:cNvSpPr>
          <p:nvPr>
            <p:ph type="sldImg"/>
          </p:nvPr>
        </p:nvSpPr>
        <p:spPr>
          <a:ln/>
        </p:spPr>
      </p:sp>
      <p:sp>
        <p:nvSpPr>
          <p:cNvPr id="51204" name="Rectangle 3075"/>
          <p:cNvSpPr>
            <a:spLocks noGrp="1" noChangeArrowheads="1"/>
          </p:cNvSpPr>
          <p:nvPr>
            <p:ph type="body" idx="1"/>
          </p:nvPr>
        </p:nvSpPr>
        <p:spPr>
          <a:noFill/>
          <a:ln w="9525"/>
        </p:spPr>
        <p:txBody>
          <a:bodyPr/>
          <a:lstStyle/>
          <a:p>
            <a:r>
              <a:rPr lang="en-US" b="1" smtClean="0"/>
              <a:t>Examples: </a:t>
            </a:r>
            <a:r>
              <a:rPr lang="en-US" smtClean="0"/>
              <a:t>This slide provides examples of a few commonly used citation formats.  The web page example will prove to be the most confusing for students (particularly because MLA just released information on citing web pages).  The web page example lists the author’s name (if available), the title of the article in quotation marks, the title of the web site underlined or italicized, the date of publication, the publisher, the date information was accessed by the user, and the web address in brackets.  Students may not find all of this information when they look at a web page, particularly the author’s name, the date, and the publisher.  The facilitator should remind students that they should list in order the information that they do have.  </a:t>
            </a:r>
          </a:p>
          <a:p>
            <a:endParaRPr lang="en-US" smtClean="0"/>
          </a:p>
          <a:p>
            <a:r>
              <a:rPr lang="en-US" b="1" smtClean="0"/>
              <a:t>Click to reveal each example.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B1786E6-9A91-4257-AE53-1F5D3582C876}" type="slidenum">
              <a:rPr lang="en-US" smtClean="0"/>
              <a:pPr/>
              <a:t>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w="9525"/>
        </p:spPr>
        <p:txBody>
          <a:bodyPr/>
          <a:lstStyle/>
          <a:p>
            <a:r>
              <a:rPr lang="en-US" b="1" smtClean="0"/>
              <a:t>Rationale:  </a:t>
            </a:r>
            <a:r>
              <a:rPr lang="en-US" smtClean="0"/>
              <a:t>This slide establishes the two areas of MLA documentation, the Works Cited page and parenthetical citations.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71E6B7B-57D9-4DD2-B968-AD9D0C00ECE1}" type="slidenum">
              <a:rPr lang="en-US" smtClean="0"/>
              <a:pPr/>
              <a:t>20</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p:spPr>
        <p:txBody>
          <a:bodyPr/>
          <a:lstStyle/>
          <a:p>
            <a:r>
              <a:rPr lang="en-US" b="1" smtClean="0"/>
              <a:t>Examples: </a:t>
            </a:r>
            <a:r>
              <a:rPr lang="en-US" smtClean="0"/>
              <a:t>This slide offers examples of citations for a newspaper article and for a source (in this case, a newspaper article) with no author.  The facilitator might ask students how to alphabetize a source with no author within a Works Cited page.  They should alphabetize according to their next best piece of information--here, the first word of the article, “Cigarette.”</a:t>
            </a:r>
          </a:p>
          <a:p>
            <a:endParaRPr lang="en-US" smtClean="0"/>
          </a:p>
          <a:p>
            <a:r>
              <a:rPr lang="en-US" b="1" smtClean="0"/>
              <a:t>Click to reveal each example.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068806D-6E03-4BA9-98F1-139887A94B04}" type="slidenum">
              <a:rPr lang="en-US" smtClean="0"/>
              <a:pPr/>
              <a:t>21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w="9525"/>
        </p:spPr>
        <p:txBody>
          <a:bodyPr/>
          <a:lstStyle/>
          <a:p>
            <a:r>
              <a:rPr lang="en-US" b="1" smtClean="0"/>
              <a:t>Examples:  </a:t>
            </a:r>
            <a:r>
              <a:rPr lang="en-US" smtClean="0"/>
              <a:t>Interviews can be tricky to cite on a Works Cited page.  The facilitator may wish to remind students to list the name of the person being interviewed first.  For the TV interview example, Mark McGuire was interviewed by news anchor Matt Lauer on </a:t>
            </a:r>
            <a:r>
              <a:rPr lang="en-US" i="1" smtClean="0"/>
              <a:t>The Today Show</a:t>
            </a:r>
            <a:r>
              <a:rPr lang="en-US" smtClean="0"/>
              <a:t>.  In the second example, John Mellencamp was interviewed in person by the writer of the paper.</a:t>
            </a:r>
          </a:p>
          <a:p>
            <a:endParaRPr lang="en-US" smtClean="0"/>
          </a:p>
          <a:p>
            <a:r>
              <a:rPr lang="en-US" b="1" smtClean="0"/>
              <a:t>Click to reveal each example.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C24F672-A733-416B-BBB2-9B31535C1BB9}" type="slidenum">
              <a:rPr lang="en-US" smtClean="0"/>
              <a:pPr/>
              <a:t>22</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p:spPr>
        <p:txBody>
          <a:bodyPr/>
          <a:lstStyle/>
          <a:p>
            <a:r>
              <a:rPr lang="en-US" b="1" smtClean="0"/>
              <a:t>Activity:  </a:t>
            </a:r>
            <a:r>
              <a:rPr lang="en-US" smtClean="0"/>
              <a:t>This slide allows participants a moment to ask questions of the facilitator.  If students are working on a research assignment, they may have specific questions that pertain to their own papers.  The facilitator may answer questions using the </a:t>
            </a:r>
            <a:r>
              <a:rPr lang="en-US" i="1" smtClean="0"/>
              <a:t>MLA Handbook</a:t>
            </a:r>
            <a:r>
              <a:rPr lang="en-US" smtClean="0"/>
              <a:t> or the MLA handout from the Writing Lab.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499E644-4BFC-4F4D-9602-406FED711F54}" type="slidenum">
              <a:rPr lang="en-US" smtClean="0"/>
              <a:pPr/>
              <a:t>23</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p:spPr>
        <p:txBody>
          <a:bodyPr/>
          <a:lstStyle/>
          <a:p>
            <a:r>
              <a:rPr lang="en-US" b="1" smtClean="0"/>
              <a:t>Rationale:</a:t>
            </a:r>
            <a:r>
              <a:rPr lang="en-US" smtClean="0"/>
              <a:t>  As the presentation concludes, the facilitator can remind students that they can come to the Writing Lab for extra help with MLA style.</a:t>
            </a:r>
          </a:p>
          <a:p>
            <a:endParaRPr lang="en-US" smtClean="0"/>
          </a:p>
          <a:p>
            <a:r>
              <a:rPr lang="en-US" b="1" smtClean="0"/>
              <a:t>Click mouse after the title question.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71F7DA3-BCCF-4FC6-884C-A88FA21BE691}" type="slidenum">
              <a:rPr lang="en-US" smtClean="0"/>
              <a:pPr/>
              <a:t>3</a:t>
            </a:fld>
            <a:endParaRPr lang="en-US" smtClean="0"/>
          </a:p>
        </p:txBody>
      </p:sp>
      <p:sp>
        <p:nvSpPr>
          <p:cNvPr id="32771" name="Rectangle 1026"/>
          <p:cNvSpPr>
            <a:spLocks noGrp="1" noRot="1" noChangeAspect="1" noChangeArrowheads="1" noTextEdit="1"/>
          </p:cNvSpPr>
          <p:nvPr>
            <p:ph type="sldImg"/>
          </p:nvPr>
        </p:nvSpPr>
        <p:spPr>
          <a:ln/>
        </p:spPr>
      </p:sp>
      <p:sp>
        <p:nvSpPr>
          <p:cNvPr id="32772" name="Text Box 1028"/>
          <p:cNvSpPr txBox="1">
            <a:spLocks noChangeArrowheads="1"/>
          </p:cNvSpPr>
          <p:nvPr/>
        </p:nvSpPr>
        <p:spPr bwMode="auto">
          <a:xfrm>
            <a:off x="1093788" y="4751388"/>
            <a:ext cx="4926012" cy="458787"/>
          </a:xfrm>
          <a:prstGeom prst="rect">
            <a:avLst/>
          </a:prstGeom>
          <a:noFill/>
          <a:ln w="12700">
            <a:noFill/>
            <a:miter lim="800000"/>
            <a:headEnd type="none" w="sm" len="sm"/>
            <a:tailEnd type="none" w="sm" len="sm"/>
          </a:ln>
        </p:spPr>
        <p:txBody>
          <a:bodyPr lIns="92738" tIns="46369" rIns="92738" bIns="46369">
            <a:spAutoFit/>
          </a:bodyPr>
          <a:lstStyle/>
          <a:p>
            <a:pPr defTabSz="927100" eaLnBrk="0" hangingPunct="0">
              <a:spcBef>
                <a:spcPct val="50000"/>
              </a:spcBef>
            </a:pPr>
            <a:endParaRPr lang="en-US">
              <a:latin typeface="Arial" charset="0"/>
            </a:endParaRPr>
          </a:p>
        </p:txBody>
      </p:sp>
      <p:sp>
        <p:nvSpPr>
          <p:cNvPr id="32773" name="Rectangle 1031"/>
          <p:cNvSpPr>
            <a:spLocks noGrp="1" noChangeArrowheads="1"/>
          </p:cNvSpPr>
          <p:nvPr>
            <p:ph type="body" idx="1"/>
          </p:nvPr>
        </p:nvSpPr>
        <p:spPr>
          <a:xfrm>
            <a:off x="1093788" y="4367213"/>
            <a:ext cx="5160962" cy="4138612"/>
          </a:xfrm>
          <a:noFill/>
          <a:ln w="9525"/>
        </p:spPr>
        <p:txBody>
          <a:bodyPr/>
          <a:lstStyle/>
          <a:p>
            <a:r>
              <a:rPr lang="en-US" b="1" smtClean="0"/>
              <a:t>Key Concepts: </a:t>
            </a:r>
            <a:r>
              <a:rPr lang="en-US" smtClean="0"/>
              <a:t>This slide allows the facilitator to explain the purposes for using MLA documentation.  MLA format provides writers with a system for cross-referencing their sources—from their parenthetical references to their works cited page.  This cross-referencing system allows readers to locate the publication information of source material.  This is of great value for researchers who may want to locate your sources for their own research projects.  The proper use of MLA style also shows the credibility of writers; such writers show accountability to their source material.  Most importantly, the use of MLA style can protect writers from accusations of plagiarism—the purposeful or accidental use of source material by other writers without giving appropriate credit.  The next slide provides additional information on plagiarism.</a:t>
            </a:r>
          </a:p>
          <a:p>
            <a:endParaRPr lang="en-US" smtClean="0"/>
          </a:p>
          <a:p>
            <a:r>
              <a:rPr lang="en-US" b="1" smtClean="0"/>
              <a:t>Click to reveal each item.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34CC3ED-A68E-45A1-B6ED-59F801D53304}" type="slidenum">
              <a:rPr lang="en-US" smtClean="0"/>
              <a:pPr/>
              <a:t>4</a:t>
            </a:fld>
            <a:endParaRPr lang="en-US" smtClean="0"/>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r>
              <a:rPr lang="en-US" smtClean="0"/>
              <a:t>This slide explains the importance of cross-reference your sources. </a:t>
            </a:r>
          </a:p>
          <a:p>
            <a:endParaRPr lang="en-US" smtClean="0"/>
          </a:p>
          <a:p>
            <a:r>
              <a:rPr lang="en-US" smtClean="0"/>
              <a:t>It may be helpful to discuss this in terms of a community. Writers of research papers enter a community of reseachers by sharing the sources they’ve found.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B2F91AC-6773-4510-A253-0BB90E60C8EC}" type="slidenum">
              <a:rPr lang="en-US" smtClean="0"/>
              <a:pPr/>
              <a:t>5</a:t>
            </a:fld>
            <a:endParaRPr lang="en-US" smtClean="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r>
              <a:rPr lang="en-US" dirty="0" smtClean="0"/>
              <a:t>Using APA properly will allow you to communicate more effectively with other researchers who also use APA. When a style is used consistently, others can easily find where you’ve listed your resources.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F460ED9-3058-4CFE-8378-2F8018942B3D}" type="slidenum">
              <a:rPr lang="en-US" smtClean="0"/>
              <a:pPr/>
              <a:t>6</a:t>
            </a:fld>
            <a:endParaRPr lang="en-US" smtClean="0"/>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r>
              <a:rPr lang="en-US" smtClean="0"/>
              <a:t>This slide explains how using APA can establish your credibility as a researcher.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3D07F10-2CCF-4B98-BE08-B6787B7593A6}" type="slidenum">
              <a:rPr lang="en-US" smtClean="0"/>
              <a:pPr/>
              <a:t>7</a:t>
            </a:fld>
            <a:endParaRPr lang="en-US" smtClean="0"/>
          </a:p>
        </p:txBody>
      </p:sp>
      <p:sp>
        <p:nvSpPr>
          <p:cNvPr id="36867" name="Rectangle 2"/>
          <p:cNvSpPr>
            <a:spLocks noGrp="1" noRot="1" noChangeAspect="1" noChangeArrowheads="1" noTextEdit="1"/>
          </p:cNvSpPr>
          <p:nvPr>
            <p:ph type="sldImg"/>
          </p:nvPr>
        </p:nvSpPr>
        <p:spPr>
          <a:ln/>
        </p:spPr>
      </p:sp>
      <p:sp>
        <p:nvSpPr>
          <p:cNvPr id="36868" name="Text Box 3"/>
          <p:cNvSpPr txBox="1">
            <a:spLocks noChangeArrowheads="1"/>
          </p:cNvSpPr>
          <p:nvPr/>
        </p:nvSpPr>
        <p:spPr bwMode="auto">
          <a:xfrm>
            <a:off x="1173163" y="4521200"/>
            <a:ext cx="5081587" cy="276225"/>
          </a:xfrm>
          <a:prstGeom prst="rect">
            <a:avLst/>
          </a:prstGeom>
          <a:noFill/>
          <a:ln w="12700">
            <a:noFill/>
            <a:miter lim="800000"/>
            <a:headEnd type="none" w="sm" len="sm"/>
            <a:tailEnd type="none" w="sm" len="sm"/>
          </a:ln>
        </p:spPr>
        <p:txBody>
          <a:bodyPr lIns="92738" tIns="46369" rIns="92738" bIns="46369">
            <a:spAutoFit/>
          </a:bodyPr>
          <a:lstStyle/>
          <a:p>
            <a:pPr defTabSz="927100" eaLnBrk="0" hangingPunct="0">
              <a:spcBef>
                <a:spcPct val="50000"/>
              </a:spcBef>
            </a:pPr>
            <a:endParaRPr lang="en-US" sz="1200">
              <a:latin typeface="Arial" charset="0"/>
            </a:endParaRPr>
          </a:p>
        </p:txBody>
      </p:sp>
      <p:sp>
        <p:nvSpPr>
          <p:cNvPr id="36869" name="Rectangle 4"/>
          <p:cNvSpPr>
            <a:spLocks noGrp="1" noChangeArrowheads="1"/>
          </p:cNvSpPr>
          <p:nvPr>
            <p:ph type="body" idx="1"/>
          </p:nvPr>
        </p:nvSpPr>
        <p:spPr>
          <a:solidFill>
            <a:srgbClr val="FFFFFF"/>
          </a:solidFill>
          <a:ln>
            <a:solidFill>
              <a:srgbClr val="000000"/>
            </a:solidFill>
          </a:ln>
        </p:spPr>
        <p:txBody>
          <a:bodyPr/>
          <a:lstStyle/>
          <a:p>
            <a:pPr>
              <a:spcBef>
                <a:spcPct val="50000"/>
              </a:spcBef>
            </a:pPr>
            <a:r>
              <a:rPr lang="en-US" b="1" smtClean="0"/>
              <a:t>Key Concepts: </a:t>
            </a:r>
            <a:r>
              <a:rPr kumimoji="0" lang="en-US" smtClean="0"/>
              <a:t>Plagiarism is a serious offense in the university system, and may result in punishments ranging from failure of the assignment, failure of the course, or expulsion from school.  </a:t>
            </a:r>
          </a:p>
          <a:p>
            <a:pPr>
              <a:spcBef>
                <a:spcPct val="50000"/>
              </a:spcBef>
            </a:pPr>
            <a:endParaRPr lang="en-US" smtClean="0"/>
          </a:p>
          <a:p>
            <a:pPr>
              <a:spcBef>
                <a:spcPct val="50000"/>
              </a:spcBef>
            </a:pPr>
            <a:r>
              <a:rPr lang="en-US" smtClean="0"/>
              <a:t>There is a handout on OWL about plagiarism and can be found at http://owl.english.purdue.edu/workshops/hypertext/ResearchW/plag.html</a:t>
            </a:r>
          </a:p>
          <a:p>
            <a:pPr>
              <a:spcBef>
                <a:spcPct val="50000"/>
              </a:spcBef>
            </a:pPr>
            <a:endParaRPr lang="en-US" smtClean="0"/>
          </a:p>
          <a:p>
            <a:r>
              <a:rPr lang="en-US" b="1" smtClean="0"/>
              <a:t>Click to reveal each item.</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73C34F8-A59B-4F29-9420-9B923CA34F90}" type="slidenum">
              <a:rPr lang="en-US" smtClean="0"/>
              <a:pPr/>
              <a:t>8</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r>
              <a:rPr lang="en-US" b="1" smtClean="0"/>
              <a:t>Rationale:  </a:t>
            </a:r>
            <a:r>
              <a:rPr lang="en-US" smtClean="0"/>
              <a:t>This slide establishes the two areas of MLA documentation, the Works Cited page and parenthetical citations.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718B3A4-9E45-4A6C-8E04-E717736F6D03}" type="slidenum">
              <a:rPr lang="en-US" smtClean="0"/>
              <a:pPr/>
              <a:t>9</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w="9525"/>
        </p:spPr>
        <p:txBody>
          <a:bodyPr/>
          <a:lstStyle/>
          <a:p>
            <a:r>
              <a:rPr lang="en-US" b="1" smtClean="0"/>
              <a:t>Key Concepts: </a:t>
            </a:r>
            <a:r>
              <a:rPr lang="en-US" smtClean="0"/>
              <a:t>The next two slides explain the occasions in which MLA citations will be necessary, as well as explains the differences between </a:t>
            </a:r>
            <a:r>
              <a:rPr lang="en-US" b="1" smtClean="0"/>
              <a:t>quoting, summarizing</a:t>
            </a:r>
            <a:r>
              <a:rPr lang="en-US" smtClean="0"/>
              <a:t>, and </a:t>
            </a:r>
            <a:r>
              <a:rPr lang="en-US" b="1" smtClean="0"/>
              <a:t>paraphrasing</a:t>
            </a:r>
            <a:r>
              <a:rPr lang="en-US" smtClean="0"/>
              <a:t>.  Students will be most familiar with the need to site for quotations, but the facilitator should stress that if the idea comes from someone else, the source material should be cited.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8100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828800"/>
            <a:ext cx="3810000" cy="4267200"/>
          </a:xfrm>
        </p:spPr>
        <p:txBody>
          <a:bodyPr/>
          <a:lstStyle/>
          <a:p>
            <a:pPr lvl="0"/>
            <a:endParaRPr lang="en-US" noProof="0" smtClean="0"/>
          </a:p>
        </p:txBody>
      </p:sp>
      <p:sp>
        <p:nvSpPr>
          <p:cNvPr id="5"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828800"/>
            <a:ext cx="3810000" cy="4267200"/>
          </a:xfrm>
        </p:spPr>
        <p:txBody>
          <a:bodyPr/>
          <a:lstStyle/>
          <a:p>
            <a:pPr lvl="0"/>
            <a:endParaRPr lang="en-US" noProof="0" smtClean="0"/>
          </a:p>
        </p:txBody>
      </p:sp>
      <p:sp>
        <p:nvSpPr>
          <p:cNvPr id="4" name="Text Placeholder 3"/>
          <p:cNvSpPr>
            <a:spLocks noGrp="1"/>
          </p:cNvSpPr>
          <p:nvPr>
            <p:ph type="body" sz="half" idx="2"/>
          </p:nvPr>
        </p:nvSpPr>
        <p:spPr>
          <a:xfrm>
            <a:off x="4648200" y="1828800"/>
            <a:ext cx="38100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38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8288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996" name="Rectangle 4"/>
          <p:cNvSpPr>
            <a:spLocks noGrp="1" noChangeArrowheads="1"/>
          </p:cNvSpPr>
          <p:nvPr>
            <p:ph type="ftr" sz="quarter" idx="3"/>
          </p:nvPr>
        </p:nvSpPr>
        <p:spPr bwMode="auto">
          <a:xfrm>
            <a:off x="4572000" y="640080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1">
                <a:solidFill>
                  <a:srgbClr val="8BFFFF"/>
                </a:solidFill>
                <a:latin typeface="+mn-lt"/>
              </a:defRPr>
            </a:lvl1pPr>
          </a:lstStyle>
          <a:p>
            <a:pPr>
              <a:defRPr/>
            </a:pPr>
            <a:r>
              <a:rPr lang="en-US"/>
              <a:t>Purdue University Writing Lab</a:t>
            </a:r>
          </a:p>
        </p:txBody>
      </p:sp>
      <p:sp>
        <p:nvSpPr>
          <p:cNvPr id="1029" name="Line 5"/>
          <p:cNvSpPr>
            <a:spLocks noChangeShapeType="1"/>
          </p:cNvSpPr>
          <p:nvPr/>
        </p:nvSpPr>
        <p:spPr bwMode="auto">
          <a:xfrm>
            <a:off x="990600" y="1676400"/>
            <a:ext cx="7696200" cy="0"/>
          </a:xfrm>
          <a:prstGeom prst="line">
            <a:avLst/>
          </a:prstGeom>
          <a:noFill/>
          <a:ln w="38100">
            <a:solidFill>
              <a:srgbClr val="66FFFF"/>
            </a:solidFill>
            <a:round/>
            <a:headEnd/>
            <a:tailEnd/>
          </a:ln>
        </p:spPr>
        <p:txBody>
          <a:bodyPr/>
          <a:lstStyle/>
          <a:p>
            <a:endParaRPr lang="en-US"/>
          </a:p>
        </p:txBody>
      </p:sp>
      <p:sp>
        <p:nvSpPr>
          <p:cNvPr id="1030" name="Line 6"/>
          <p:cNvSpPr>
            <a:spLocks noChangeShapeType="1"/>
          </p:cNvSpPr>
          <p:nvPr/>
        </p:nvSpPr>
        <p:spPr bwMode="auto">
          <a:xfrm>
            <a:off x="4572000" y="6400800"/>
            <a:ext cx="4572000" cy="0"/>
          </a:xfrm>
          <a:prstGeom prst="line">
            <a:avLst/>
          </a:prstGeom>
          <a:noFill/>
          <a:ln w="57150">
            <a:solidFill>
              <a:srgbClr val="007FBE"/>
            </a:solidFill>
            <a:round/>
            <a:headEnd/>
            <a:tailEnd/>
          </a:ln>
        </p:spPr>
        <p:txBody>
          <a:bodyPr/>
          <a:lstStyle/>
          <a:p>
            <a:endParaRPr lang="en-US"/>
          </a:p>
        </p:txBody>
      </p:sp>
      <p:sp>
        <p:nvSpPr>
          <p:cNvPr id="1031" name="Rectangle 7"/>
          <p:cNvSpPr>
            <a:spLocks noChangeArrowheads="1"/>
          </p:cNvSpPr>
          <p:nvPr/>
        </p:nvSpPr>
        <p:spPr bwMode="auto">
          <a:xfrm>
            <a:off x="228600" y="1295400"/>
            <a:ext cx="685800" cy="685800"/>
          </a:xfrm>
          <a:prstGeom prst="rect">
            <a:avLst/>
          </a:prstGeom>
          <a:solidFill>
            <a:schemeClr val="accent1"/>
          </a:solidFill>
          <a:ln w="50800" cmpd="dbl">
            <a:solidFill>
              <a:srgbClr val="ABFFFF"/>
            </a:solidFill>
            <a:miter lim="800000"/>
            <a:headEnd/>
            <a:tailEnd/>
          </a:ln>
        </p:spPr>
        <p:txBody>
          <a:bodyPr wrap="none" anchor="ctr"/>
          <a:lstStyle/>
          <a:p>
            <a:endParaRPr lang="en-US"/>
          </a:p>
        </p:txBody>
      </p:sp>
      <p:sp>
        <p:nvSpPr>
          <p:cNvPr id="1032" name="Rectangle 8"/>
          <p:cNvSpPr>
            <a:spLocks noChangeArrowheads="1"/>
          </p:cNvSpPr>
          <p:nvPr/>
        </p:nvSpPr>
        <p:spPr bwMode="auto">
          <a:xfrm>
            <a:off x="457200" y="1524000"/>
            <a:ext cx="228600" cy="228600"/>
          </a:xfrm>
          <a:prstGeom prst="rect">
            <a:avLst/>
          </a:prstGeom>
          <a:solidFill>
            <a:schemeClr val="accent1"/>
          </a:solidFill>
          <a:ln w="38100" cmpd="dbl">
            <a:solidFill>
              <a:schemeClr val="tx2"/>
            </a:solidFill>
            <a:miter lim="800000"/>
            <a:headEnd/>
            <a:tailEnd/>
          </a:ln>
        </p:spPr>
        <p:txBody>
          <a:bodyPr wrap="none" anchor="ctr"/>
          <a:lstStyle/>
          <a:p>
            <a:endParaRPr lang="en-US"/>
          </a:p>
        </p:txBody>
      </p:sp>
      <p:sp>
        <p:nvSpPr>
          <p:cNvPr id="1033" name="Rectangle 9"/>
          <p:cNvSpPr>
            <a:spLocks noChangeArrowheads="1"/>
          </p:cNvSpPr>
          <p:nvPr/>
        </p:nvSpPr>
        <p:spPr bwMode="auto">
          <a:xfrm>
            <a:off x="381000" y="1447800"/>
            <a:ext cx="152400" cy="1524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34" name="Rectangle 10"/>
          <p:cNvSpPr>
            <a:spLocks noChangeArrowheads="1"/>
          </p:cNvSpPr>
          <p:nvPr/>
        </p:nvSpPr>
        <p:spPr bwMode="auto">
          <a:xfrm>
            <a:off x="609600" y="1447800"/>
            <a:ext cx="152400" cy="152400"/>
          </a:xfrm>
          <a:prstGeom prst="rect">
            <a:avLst/>
          </a:prstGeom>
          <a:solidFill>
            <a:srgbClr val="0050A0"/>
          </a:solidFill>
          <a:ln w="9525">
            <a:solidFill>
              <a:schemeClr val="tx1"/>
            </a:solidFill>
            <a:miter lim="800000"/>
            <a:headEnd/>
            <a:tailEnd/>
          </a:ln>
        </p:spPr>
        <p:txBody>
          <a:bodyPr wrap="none" anchor="ctr"/>
          <a:lstStyle/>
          <a:p>
            <a:endParaRPr lang="en-US"/>
          </a:p>
        </p:txBody>
      </p:sp>
      <p:sp>
        <p:nvSpPr>
          <p:cNvPr id="1035" name="Rectangle 11"/>
          <p:cNvSpPr>
            <a:spLocks noChangeArrowheads="1"/>
          </p:cNvSpPr>
          <p:nvPr/>
        </p:nvSpPr>
        <p:spPr bwMode="auto">
          <a:xfrm>
            <a:off x="609600" y="1676400"/>
            <a:ext cx="152400" cy="1524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036" name="Rectangle 12"/>
          <p:cNvSpPr>
            <a:spLocks noChangeArrowheads="1"/>
          </p:cNvSpPr>
          <p:nvPr/>
        </p:nvSpPr>
        <p:spPr bwMode="auto">
          <a:xfrm>
            <a:off x="381000" y="1676400"/>
            <a:ext cx="152400" cy="152400"/>
          </a:xfrm>
          <a:prstGeom prst="rect">
            <a:avLst/>
          </a:prstGeom>
          <a:solidFill>
            <a:srgbClr val="004386"/>
          </a:solidFill>
          <a:ln w="9525">
            <a:solidFill>
              <a:schemeClr val="tx1"/>
            </a:solid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dt="0"/>
  <p:txStyles>
    <p:titleStyle>
      <a:lvl1pPr algn="ctr" rtl="0" eaLnBrk="0" fontAlgn="base" hangingPunct="0">
        <a:spcBef>
          <a:spcPct val="0"/>
        </a:spcBef>
        <a:spcAft>
          <a:spcPct val="0"/>
        </a:spcAft>
        <a:defRPr sz="4400">
          <a:solidFill>
            <a:srgbClr val="F5FFFF"/>
          </a:solidFill>
          <a:latin typeface="+mj-lt"/>
          <a:ea typeface="+mj-ea"/>
          <a:cs typeface="+mj-cs"/>
        </a:defRPr>
      </a:lvl1pPr>
      <a:lvl2pPr algn="ctr" rtl="0" eaLnBrk="0" fontAlgn="base" hangingPunct="0">
        <a:spcBef>
          <a:spcPct val="0"/>
        </a:spcBef>
        <a:spcAft>
          <a:spcPct val="0"/>
        </a:spcAft>
        <a:defRPr sz="4400">
          <a:solidFill>
            <a:srgbClr val="F5FFFF"/>
          </a:solidFill>
          <a:latin typeface="Arial" charset="0"/>
        </a:defRPr>
      </a:lvl2pPr>
      <a:lvl3pPr algn="ctr" rtl="0" eaLnBrk="0" fontAlgn="base" hangingPunct="0">
        <a:spcBef>
          <a:spcPct val="0"/>
        </a:spcBef>
        <a:spcAft>
          <a:spcPct val="0"/>
        </a:spcAft>
        <a:defRPr sz="4400">
          <a:solidFill>
            <a:srgbClr val="F5FFFF"/>
          </a:solidFill>
          <a:latin typeface="Arial" charset="0"/>
        </a:defRPr>
      </a:lvl3pPr>
      <a:lvl4pPr algn="ctr" rtl="0" eaLnBrk="0" fontAlgn="base" hangingPunct="0">
        <a:spcBef>
          <a:spcPct val="0"/>
        </a:spcBef>
        <a:spcAft>
          <a:spcPct val="0"/>
        </a:spcAft>
        <a:defRPr sz="4400">
          <a:solidFill>
            <a:srgbClr val="F5FFFF"/>
          </a:solidFill>
          <a:latin typeface="Arial" charset="0"/>
        </a:defRPr>
      </a:lvl4pPr>
      <a:lvl5pPr algn="ctr" rtl="0" eaLnBrk="0" fontAlgn="base" hangingPunct="0">
        <a:spcBef>
          <a:spcPct val="0"/>
        </a:spcBef>
        <a:spcAft>
          <a:spcPct val="0"/>
        </a:spcAft>
        <a:defRPr sz="4400">
          <a:solidFill>
            <a:srgbClr val="F5FFFF"/>
          </a:solidFill>
          <a:latin typeface="Arial" charset="0"/>
        </a:defRPr>
      </a:lvl5pPr>
      <a:lvl6pPr marL="457200" algn="ctr" rtl="0" fontAlgn="base">
        <a:spcBef>
          <a:spcPct val="0"/>
        </a:spcBef>
        <a:spcAft>
          <a:spcPct val="0"/>
        </a:spcAft>
        <a:defRPr sz="4400">
          <a:solidFill>
            <a:srgbClr val="F5FFFF"/>
          </a:solidFill>
          <a:latin typeface="Arial" charset="0"/>
        </a:defRPr>
      </a:lvl6pPr>
      <a:lvl7pPr marL="914400" algn="ctr" rtl="0" fontAlgn="base">
        <a:spcBef>
          <a:spcPct val="0"/>
        </a:spcBef>
        <a:spcAft>
          <a:spcPct val="0"/>
        </a:spcAft>
        <a:defRPr sz="4400">
          <a:solidFill>
            <a:srgbClr val="F5FFFF"/>
          </a:solidFill>
          <a:latin typeface="Arial" charset="0"/>
        </a:defRPr>
      </a:lvl7pPr>
      <a:lvl8pPr marL="1371600" algn="ctr" rtl="0" fontAlgn="base">
        <a:spcBef>
          <a:spcPct val="0"/>
        </a:spcBef>
        <a:spcAft>
          <a:spcPct val="0"/>
        </a:spcAft>
        <a:defRPr sz="4400">
          <a:solidFill>
            <a:srgbClr val="F5FFFF"/>
          </a:solidFill>
          <a:latin typeface="Arial" charset="0"/>
        </a:defRPr>
      </a:lvl8pPr>
      <a:lvl9pPr marL="1828800" algn="ctr" rtl="0" fontAlgn="base">
        <a:spcBef>
          <a:spcPct val="0"/>
        </a:spcBef>
        <a:spcAft>
          <a:spcPct val="0"/>
        </a:spcAft>
        <a:defRPr sz="4400">
          <a:solidFill>
            <a:srgbClr val="F5FFFF"/>
          </a:solidFill>
          <a:latin typeface="Arial" charset="0"/>
        </a:defRPr>
      </a:lvl9pPr>
    </p:titleStyle>
    <p:bodyStyle>
      <a:lvl1pPr marL="342900" indent="-342900" algn="l" rtl="0" eaLnBrk="0" fontAlgn="base" hangingPunct="0">
        <a:spcBef>
          <a:spcPct val="20000"/>
        </a:spcBef>
        <a:spcAft>
          <a:spcPct val="0"/>
        </a:spcAft>
        <a:buSzPct val="75000"/>
        <a:buFont typeface="Wingdings 2" pitchFamily="18" charset="2"/>
        <a:buChar char="©"/>
        <a:defRPr sz="3200">
          <a:solidFill>
            <a:srgbClr val="ABFFFF"/>
          </a:solidFill>
          <a:latin typeface="+mn-lt"/>
          <a:ea typeface="+mn-ea"/>
          <a:cs typeface="+mn-cs"/>
        </a:defRPr>
      </a:lvl1pPr>
      <a:lvl2pPr marL="742950" indent="-285750" algn="l" rtl="0" eaLnBrk="0" fontAlgn="base" hangingPunct="0">
        <a:spcBef>
          <a:spcPct val="20000"/>
        </a:spcBef>
        <a:spcAft>
          <a:spcPct val="0"/>
        </a:spcAft>
        <a:buSzPct val="75000"/>
        <a:buFont typeface="Wingdings" pitchFamily="2" charset="2"/>
        <a:buChar char="°"/>
        <a:defRPr sz="2800">
          <a:solidFill>
            <a:srgbClr val="ABFFFF"/>
          </a:solidFill>
          <a:latin typeface="+mn-lt"/>
        </a:defRPr>
      </a:lvl2pPr>
      <a:lvl3pPr marL="1143000" indent="-228600" algn="l" rtl="0" eaLnBrk="0" fontAlgn="base" hangingPunct="0">
        <a:spcBef>
          <a:spcPct val="20000"/>
        </a:spcBef>
        <a:spcAft>
          <a:spcPct val="0"/>
        </a:spcAft>
        <a:buSzPct val="75000"/>
        <a:buFont typeface="Wingdings 2" pitchFamily="18" charset="2"/>
        <a:buChar char="¨"/>
        <a:defRPr sz="2400">
          <a:solidFill>
            <a:srgbClr val="ABFFFF"/>
          </a:solidFill>
          <a:latin typeface="+mn-lt"/>
        </a:defRPr>
      </a:lvl3pPr>
      <a:lvl4pPr marL="1600200" indent="-228600" algn="l" rtl="0" eaLnBrk="0" fontAlgn="base" hangingPunct="0">
        <a:spcBef>
          <a:spcPct val="20000"/>
        </a:spcBef>
        <a:spcAft>
          <a:spcPct val="0"/>
        </a:spcAft>
        <a:buChar char="–"/>
        <a:defRPr sz="2000">
          <a:solidFill>
            <a:srgbClr val="ABFFFF"/>
          </a:solidFill>
          <a:latin typeface="+mn-lt"/>
        </a:defRPr>
      </a:lvl4pPr>
      <a:lvl5pPr marL="2057400" indent="-228600" algn="l" rtl="0" eaLnBrk="0" fontAlgn="base" hangingPunct="0">
        <a:spcBef>
          <a:spcPct val="20000"/>
        </a:spcBef>
        <a:spcAft>
          <a:spcPct val="0"/>
        </a:spcAft>
        <a:buChar char="»"/>
        <a:defRPr sz="2000">
          <a:solidFill>
            <a:srgbClr val="ABFFFF"/>
          </a:solidFill>
          <a:latin typeface="+mn-lt"/>
        </a:defRPr>
      </a:lvl5pPr>
      <a:lvl6pPr marL="2514600" indent="-228600" algn="l" rtl="0" fontAlgn="base">
        <a:spcBef>
          <a:spcPct val="20000"/>
        </a:spcBef>
        <a:spcAft>
          <a:spcPct val="0"/>
        </a:spcAft>
        <a:buChar char="»"/>
        <a:defRPr sz="2000">
          <a:solidFill>
            <a:srgbClr val="ABFFFF"/>
          </a:solidFill>
          <a:latin typeface="+mn-lt"/>
        </a:defRPr>
      </a:lvl6pPr>
      <a:lvl7pPr marL="2971800" indent="-228600" algn="l" rtl="0" fontAlgn="base">
        <a:spcBef>
          <a:spcPct val="20000"/>
        </a:spcBef>
        <a:spcAft>
          <a:spcPct val="0"/>
        </a:spcAft>
        <a:buChar char="»"/>
        <a:defRPr sz="2000">
          <a:solidFill>
            <a:srgbClr val="ABFFFF"/>
          </a:solidFill>
          <a:latin typeface="+mn-lt"/>
        </a:defRPr>
      </a:lvl7pPr>
      <a:lvl8pPr marL="3429000" indent="-228600" algn="l" rtl="0" fontAlgn="base">
        <a:spcBef>
          <a:spcPct val="20000"/>
        </a:spcBef>
        <a:spcAft>
          <a:spcPct val="0"/>
        </a:spcAft>
        <a:buChar char="»"/>
        <a:defRPr sz="2000">
          <a:solidFill>
            <a:srgbClr val="ABFFFF"/>
          </a:solidFill>
          <a:latin typeface="+mn-lt"/>
        </a:defRPr>
      </a:lvl8pPr>
      <a:lvl9pPr marL="3886200" indent="-228600" algn="l" rtl="0" fontAlgn="base">
        <a:spcBef>
          <a:spcPct val="20000"/>
        </a:spcBef>
        <a:spcAft>
          <a:spcPct val="0"/>
        </a:spcAft>
        <a:buChar char="»"/>
        <a:defRPr sz="2000">
          <a:solidFill>
            <a:srgbClr val="AB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oleObject" Target="../embeddings/oleObject5.bin"/><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Purdue University Writing Lab</a:t>
            </a:r>
          </a:p>
        </p:txBody>
      </p:sp>
      <p:sp>
        <p:nvSpPr>
          <p:cNvPr id="2051" name="Rectangle 2"/>
          <p:cNvSpPr>
            <a:spLocks noGrp="1" noChangeArrowheads="1"/>
          </p:cNvSpPr>
          <p:nvPr>
            <p:ph type="ctrTitle"/>
          </p:nvPr>
        </p:nvSpPr>
        <p:spPr>
          <a:xfrm>
            <a:off x="381000" y="1828800"/>
            <a:ext cx="5257800" cy="1981200"/>
          </a:xfrm>
          <a:noFill/>
        </p:spPr>
        <p:txBody>
          <a:bodyPr lIns="92075" tIns="46038" rIns="92075" bIns="46038" anchor="b"/>
          <a:lstStyle/>
          <a:p>
            <a:pPr algn="l" eaLnBrk="1" hangingPunct="1"/>
            <a:r>
              <a:rPr lang="en-US" smtClean="0"/>
              <a:t>Cross-referencing:</a:t>
            </a:r>
            <a:br>
              <a:rPr lang="en-US" smtClean="0"/>
            </a:br>
            <a:r>
              <a:rPr lang="en-US" smtClean="0"/>
              <a:t>Using MLA Format</a:t>
            </a:r>
          </a:p>
        </p:txBody>
      </p:sp>
      <p:sp>
        <p:nvSpPr>
          <p:cNvPr id="2052" name="Rectangle 3"/>
          <p:cNvSpPr>
            <a:spLocks noGrp="1" noChangeArrowheads="1"/>
          </p:cNvSpPr>
          <p:nvPr>
            <p:ph type="subTitle" idx="1"/>
          </p:nvPr>
        </p:nvSpPr>
        <p:spPr>
          <a:xfrm>
            <a:off x="0" y="4648200"/>
            <a:ext cx="9144000" cy="1828800"/>
          </a:xfrm>
          <a:noFill/>
        </p:spPr>
        <p:txBody>
          <a:bodyPr lIns="92075" tIns="46038" rIns="92075" bIns="46038"/>
          <a:lstStyle/>
          <a:p>
            <a:pPr eaLnBrk="1" hangingPunct="1">
              <a:lnSpc>
                <a:spcPct val="90000"/>
              </a:lnSpc>
            </a:pPr>
            <a:r>
              <a:rPr lang="en-US" sz="3000" smtClean="0"/>
              <a:t>A workshop brought to you by the </a:t>
            </a:r>
          </a:p>
          <a:p>
            <a:pPr eaLnBrk="1" hangingPunct="1">
              <a:lnSpc>
                <a:spcPct val="90000"/>
              </a:lnSpc>
            </a:pPr>
            <a:r>
              <a:rPr lang="en-US" sz="3000" smtClean="0"/>
              <a:t>Purdue University Writing Lab</a:t>
            </a:r>
          </a:p>
          <a:p>
            <a:pPr eaLnBrk="1" hangingPunct="1">
              <a:lnSpc>
                <a:spcPct val="90000"/>
              </a:lnSpc>
            </a:pPr>
            <a:r>
              <a:rPr lang="en-US" sz="3000" smtClean="0"/>
              <a:t>(</a:t>
            </a:r>
            <a:r>
              <a:rPr lang="en-US" sz="3000" i="1" smtClean="0"/>
              <a:t>and Mrs. Frayne</a:t>
            </a:r>
            <a:r>
              <a:rPr lang="en-US" sz="3000" smtClean="0"/>
              <a:t>!)</a:t>
            </a:r>
          </a:p>
        </p:txBody>
      </p:sp>
      <p:graphicFrame>
        <p:nvGraphicFramePr>
          <p:cNvPr id="2053" name="Object 4" descr="Green marble"/>
          <p:cNvGraphicFramePr>
            <a:graphicFrameLocks noChangeAspect="1"/>
          </p:cNvGraphicFramePr>
          <p:nvPr/>
        </p:nvGraphicFramePr>
        <p:xfrm>
          <a:off x="5257800" y="1905000"/>
          <a:ext cx="3886200" cy="2590800"/>
        </p:xfrm>
        <a:graphic>
          <a:graphicData uri="http://schemas.openxmlformats.org/presentationml/2006/ole">
            <p:oleObj spid="_x0000_s2053" name="Clip" r:id="rId4" imgW="5388840" imgH="3600000" progId="">
              <p:embed/>
            </p:oleObj>
          </a:graphicData>
        </a:graphic>
      </p:graphicFrame>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13315" name="Rectangle 2"/>
          <p:cNvSpPr>
            <a:spLocks noGrp="1" noChangeArrowheads="1"/>
          </p:cNvSpPr>
          <p:nvPr>
            <p:ph type="title"/>
          </p:nvPr>
        </p:nvSpPr>
        <p:spPr>
          <a:xfrm>
            <a:off x="0" y="381000"/>
            <a:ext cx="9144000" cy="914400"/>
          </a:xfrm>
        </p:spPr>
        <p:txBody>
          <a:bodyPr/>
          <a:lstStyle/>
          <a:p>
            <a:pPr eaLnBrk="1" hangingPunct="1"/>
            <a:r>
              <a:rPr lang="en-US" sz="3600" smtClean="0"/>
              <a:t>When Should You Use Parenthetical Citations?</a:t>
            </a:r>
            <a:endParaRPr lang="en-US" smtClean="0"/>
          </a:p>
        </p:txBody>
      </p:sp>
      <p:sp>
        <p:nvSpPr>
          <p:cNvPr id="78852" name="Rectangle 4"/>
          <p:cNvSpPr>
            <a:spLocks noGrp="1" noChangeArrowheads="1"/>
          </p:cNvSpPr>
          <p:nvPr>
            <p:ph type="body" sz="half" idx="2"/>
          </p:nvPr>
        </p:nvSpPr>
        <p:spPr>
          <a:xfrm>
            <a:off x="2590800" y="1981200"/>
            <a:ext cx="6324600" cy="4419600"/>
          </a:xfrm>
        </p:spPr>
        <p:txBody>
          <a:bodyPr/>
          <a:lstStyle/>
          <a:p>
            <a:pPr eaLnBrk="1" hangingPunct="1">
              <a:lnSpc>
                <a:spcPct val="90000"/>
              </a:lnSpc>
            </a:pPr>
            <a:r>
              <a:rPr lang="en-US" sz="2800" smtClean="0"/>
              <a:t>When </a:t>
            </a:r>
            <a:r>
              <a:rPr lang="en-US" sz="2800" b="1" smtClean="0">
                <a:solidFill>
                  <a:srgbClr val="FFCC99"/>
                </a:solidFill>
              </a:rPr>
              <a:t>summarizing</a:t>
            </a:r>
            <a:r>
              <a:rPr lang="en-US" sz="2800" smtClean="0"/>
              <a:t> facts and ideas from a source</a:t>
            </a:r>
          </a:p>
          <a:p>
            <a:pPr lvl="1" eaLnBrk="1" hangingPunct="1">
              <a:lnSpc>
                <a:spcPct val="90000"/>
              </a:lnSpc>
            </a:pPr>
            <a:r>
              <a:rPr lang="en-US" sz="2400" smtClean="0"/>
              <a:t>Summarizing means to take ideas from a large passage of another source and condense them, </a:t>
            </a:r>
            <a:r>
              <a:rPr lang="en-US" sz="2400" u="sng" smtClean="0"/>
              <a:t>using your own words</a:t>
            </a:r>
          </a:p>
          <a:p>
            <a:pPr eaLnBrk="1" hangingPunct="1">
              <a:lnSpc>
                <a:spcPct val="90000"/>
              </a:lnSpc>
            </a:pPr>
            <a:r>
              <a:rPr lang="en-US" sz="2800" smtClean="0"/>
              <a:t>When </a:t>
            </a:r>
            <a:r>
              <a:rPr lang="en-US" sz="2800" b="1" smtClean="0">
                <a:solidFill>
                  <a:srgbClr val="FFCC99"/>
                </a:solidFill>
              </a:rPr>
              <a:t>paraphrasing</a:t>
            </a:r>
            <a:r>
              <a:rPr lang="en-US" sz="2800" b="1" smtClean="0"/>
              <a:t> </a:t>
            </a:r>
            <a:r>
              <a:rPr lang="en-US" sz="2800" smtClean="0"/>
              <a:t>a source</a:t>
            </a:r>
          </a:p>
          <a:p>
            <a:pPr lvl="1" eaLnBrk="1" hangingPunct="1">
              <a:lnSpc>
                <a:spcPct val="90000"/>
              </a:lnSpc>
            </a:pPr>
            <a:r>
              <a:rPr lang="en-US" sz="2400" smtClean="0"/>
              <a:t>Paraphrasing means to use the ideas from another source but change the phrasing into </a:t>
            </a:r>
            <a:r>
              <a:rPr lang="en-US" sz="2400" u="sng" smtClean="0"/>
              <a:t>your own words</a:t>
            </a:r>
            <a:r>
              <a:rPr lang="en-US" sz="2400" smtClean="0"/>
              <a:t>— </a:t>
            </a:r>
            <a:r>
              <a:rPr lang="en-US" sz="2400" smtClean="0">
                <a:solidFill>
                  <a:srgbClr val="FF0000"/>
                </a:solidFill>
              </a:rPr>
              <a:t>using a thesaurus to change a few key words does </a:t>
            </a:r>
            <a:r>
              <a:rPr lang="en-US" sz="2400" u="sng" smtClean="0">
                <a:solidFill>
                  <a:srgbClr val="FF0000"/>
                </a:solidFill>
              </a:rPr>
              <a:t>not</a:t>
            </a:r>
            <a:r>
              <a:rPr lang="en-US" sz="2400" smtClean="0">
                <a:solidFill>
                  <a:srgbClr val="FF0000"/>
                </a:solidFill>
              </a:rPr>
              <a:t> count!</a:t>
            </a:r>
            <a:endParaRPr lang="en-US" sz="2400" u="sng" smtClean="0">
              <a:solidFill>
                <a:srgbClr val="FF0000"/>
              </a:solidFill>
            </a:endParaRPr>
          </a:p>
          <a:p>
            <a:pPr eaLnBrk="1" hangingPunct="1">
              <a:lnSpc>
                <a:spcPct val="90000"/>
              </a:lnSpc>
              <a:buFont typeface="Wingdings 2" pitchFamily="18" charset="2"/>
              <a:buNone/>
            </a:pPr>
            <a:endParaRPr lang="en-US" sz="2800" smtClean="0">
              <a:solidFill>
                <a:srgbClr val="FF0000"/>
              </a:solidFill>
            </a:endParaRPr>
          </a:p>
        </p:txBody>
      </p:sp>
      <p:graphicFrame>
        <p:nvGraphicFramePr>
          <p:cNvPr id="13317" name="Object 6"/>
          <p:cNvGraphicFramePr>
            <a:graphicFrameLocks noChangeAspect="1"/>
          </p:cNvGraphicFramePr>
          <p:nvPr>
            <p:ph type="clipArt" sz="half" idx="1"/>
          </p:nvPr>
        </p:nvGraphicFramePr>
        <p:xfrm>
          <a:off x="298450" y="2209800"/>
          <a:ext cx="2139950" cy="3733800"/>
        </p:xfrm>
        <a:graphic>
          <a:graphicData uri="http://schemas.openxmlformats.org/presentationml/2006/ole">
            <p:oleObj spid="_x0000_s13317" name="Clip" r:id="rId4" imgW="1220724" imgH="1807769" progId="">
              <p:embed/>
            </p:oleObj>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8852">
                                            <p:txEl>
                                              <p:pRg st="0" end="0"/>
                                            </p:txEl>
                                          </p:spTgt>
                                        </p:tgtEl>
                                        <p:attrNameLst>
                                          <p:attrName>style.visibility</p:attrName>
                                        </p:attrNameLst>
                                      </p:cBhvr>
                                      <p:to>
                                        <p:strVal val="visible"/>
                                      </p:to>
                                    </p:set>
                                    <p:animEffect transition="in" filter="wipe(up)">
                                      <p:cBhvr>
                                        <p:cTn id="7" dur="500"/>
                                        <p:tgtEl>
                                          <p:spTgt spid="78852">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8852">
                                            <p:txEl>
                                              <p:pRg st="1" end="1"/>
                                            </p:txEl>
                                          </p:spTgt>
                                        </p:tgtEl>
                                        <p:attrNameLst>
                                          <p:attrName>style.visibility</p:attrName>
                                        </p:attrNameLst>
                                      </p:cBhvr>
                                      <p:to>
                                        <p:strVal val="visible"/>
                                      </p:to>
                                    </p:set>
                                    <p:animEffect transition="in" filter="wipe(up)">
                                      <p:cBhvr>
                                        <p:cTn id="10" dur="500"/>
                                        <p:tgtEl>
                                          <p:spTgt spid="78852">
                                            <p:txEl>
                                              <p:pRg st="1" end="1"/>
                                            </p:txEl>
                                          </p:spTgt>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78852">
                                            <p:txEl>
                                              <p:pRg st="2" end="2"/>
                                            </p:txEl>
                                          </p:spTgt>
                                        </p:tgtEl>
                                        <p:attrNameLst>
                                          <p:attrName>style.visibility</p:attrName>
                                        </p:attrNameLst>
                                      </p:cBhvr>
                                      <p:to>
                                        <p:strVal val="visible"/>
                                      </p:to>
                                    </p:set>
                                    <p:animEffect transition="in" filter="wipe(up)">
                                      <p:cBhvr>
                                        <p:cTn id="14" dur="500"/>
                                        <p:tgtEl>
                                          <p:spTgt spid="78852">
                                            <p:txEl>
                                              <p:pRg st="2" end="2"/>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78852">
                                            <p:txEl>
                                              <p:pRg st="3" end="3"/>
                                            </p:txEl>
                                          </p:spTgt>
                                        </p:tgtEl>
                                        <p:attrNameLst>
                                          <p:attrName>style.visibility</p:attrName>
                                        </p:attrNameLst>
                                      </p:cBhvr>
                                      <p:to>
                                        <p:strVal val="visible"/>
                                      </p:to>
                                    </p:set>
                                    <p:animEffect transition="in" filter="wipe(up)">
                                      <p:cBhvr>
                                        <p:cTn id="17" dur="500"/>
                                        <p:tgtEl>
                                          <p:spTgt spid="788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14339" name="Rectangle 2"/>
          <p:cNvSpPr>
            <a:spLocks noGrp="1" noChangeArrowheads="1"/>
          </p:cNvSpPr>
          <p:nvPr>
            <p:ph type="title"/>
          </p:nvPr>
        </p:nvSpPr>
        <p:spPr>
          <a:noFill/>
        </p:spPr>
        <p:txBody>
          <a:bodyPr lIns="92075" tIns="46038" rIns="92075" bIns="46038"/>
          <a:lstStyle/>
          <a:p>
            <a:pPr eaLnBrk="1" hangingPunct="1"/>
            <a:r>
              <a:rPr lang="en-US" smtClean="0"/>
              <a:t>Handling Quotes in Your Text</a:t>
            </a:r>
          </a:p>
        </p:txBody>
      </p:sp>
      <p:sp>
        <p:nvSpPr>
          <p:cNvPr id="6147" name="Rectangle 3"/>
          <p:cNvSpPr>
            <a:spLocks noGrp="1" noChangeArrowheads="1"/>
          </p:cNvSpPr>
          <p:nvPr>
            <p:ph type="body" sz="half" idx="2"/>
          </p:nvPr>
        </p:nvSpPr>
        <p:spPr>
          <a:xfrm>
            <a:off x="1905000" y="1905000"/>
            <a:ext cx="6934200" cy="3733800"/>
          </a:xfrm>
          <a:noFill/>
        </p:spPr>
        <p:txBody>
          <a:bodyPr lIns="92075" tIns="46038" rIns="92075" bIns="46038"/>
          <a:lstStyle/>
          <a:p>
            <a:pPr eaLnBrk="1" hangingPunct="1">
              <a:lnSpc>
                <a:spcPct val="90000"/>
              </a:lnSpc>
            </a:pPr>
            <a:r>
              <a:rPr lang="en-US" sz="2800" b="1" smtClean="0"/>
              <a:t>Author’s last name and page number(s) of quote must appear in the text</a:t>
            </a:r>
          </a:p>
          <a:p>
            <a:pPr eaLnBrk="1" hangingPunct="1">
              <a:lnSpc>
                <a:spcPct val="90000"/>
              </a:lnSpc>
              <a:buFont typeface="Wingdings 2" pitchFamily="18" charset="2"/>
              <a:buNone/>
            </a:pPr>
            <a:r>
              <a:rPr lang="en-US" sz="2400" b="1" smtClean="0"/>
              <a:t>	  </a:t>
            </a:r>
            <a:r>
              <a:rPr lang="en-US" sz="2400" b="1" smtClean="0">
                <a:solidFill>
                  <a:srgbClr val="FFCC99"/>
                </a:solidFill>
              </a:rPr>
              <a:t>For example</a:t>
            </a:r>
            <a:r>
              <a:rPr lang="en-US" sz="2400" b="1" smtClean="0"/>
              <a:t>:</a:t>
            </a:r>
          </a:p>
          <a:p>
            <a:pPr eaLnBrk="1" hangingPunct="1">
              <a:lnSpc>
                <a:spcPct val="90000"/>
              </a:lnSpc>
              <a:buFont typeface="Wingdings 2" pitchFamily="18" charset="2"/>
              <a:buNone/>
            </a:pPr>
            <a:r>
              <a:rPr lang="en-US" sz="2400" b="1" smtClean="0"/>
              <a:t>		     </a:t>
            </a:r>
            <a:r>
              <a:rPr lang="en-US" sz="2400" smtClean="0"/>
              <a:t>Romantic poetry is characterized by the</a:t>
            </a:r>
          </a:p>
          <a:p>
            <a:pPr eaLnBrk="1" hangingPunct="1">
              <a:lnSpc>
                <a:spcPct val="90000"/>
              </a:lnSpc>
              <a:buFont typeface="Wingdings 2" pitchFamily="18" charset="2"/>
              <a:buNone/>
            </a:pPr>
            <a:r>
              <a:rPr lang="en-US" sz="2400" smtClean="0"/>
              <a:t>          “spontaneous overflow of powerful feelings”</a:t>
            </a:r>
          </a:p>
          <a:p>
            <a:pPr eaLnBrk="1" hangingPunct="1">
              <a:lnSpc>
                <a:spcPct val="90000"/>
              </a:lnSpc>
              <a:buFont typeface="Wingdings 2" pitchFamily="18" charset="2"/>
              <a:buNone/>
            </a:pPr>
            <a:r>
              <a:rPr lang="en-US" sz="2400" smtClean="0"/>
              <a:t>           (Wordsworth 263).</a:t>
            </a:r>
            <a:endParaRPr lang="en-US" sz="2800" smtClean="0"/>
          </a:p>
          <a:p>
            <a:pPr eaLnBrk="1" hangingPunct="1">
              <a:lnSpc>
                <a:spcPct val="90000"/>
              </a:lnSpc>
              <a:buFont typeface="Wingdings 2" pitchFamily="18" charset="2"/>
              <a:buNone/>
            </a:pPr>
            <a:r>
              <a:rPr lang="en-US" sz="2400" smtClean="0"/>
              <a:t>	</a:t>
            </a:r>
          </a:p>
          <a:p>
            <a:pPr eaLnBrk="1" hangingPunct="1">
              <a:lnSpc>
                <a:spcPct val="90000"/>
              </a:lnSpc>
              <a:buFont typeface="Wingdings 2" pitchFamily="18" charset="2"/>
              <a:buNone/>
            </a:pPr>
            <a:r>
              <a:rPr lang="en-US" sz="2400" smtClean="0"/>
              <a:t>		    Wordsworth stated that Romantic poetry</a:t>
            </a:r>
          </a:p>
          <a:p>
            <a:pPr eaLnBrk="1" hangingPunct="1">
              <a:lnSpc>
                <a:spcPct val="90000"/>
              </a:lnSpc>
              <a:buFont typeface="Wingdings 2" pitchFamily="18" charset="2"/>
              <a:buNone/>
            </a:pPr>
            <a:r>
              <a:rPr lang="en-US" sz="2400" smtClean="0"/>
              <a:t>	       was marked by a “spontaneous overflow of</a:t>
            </a:r>
          </a:p>
          <a:p>
            <a:pPr eaLnBrk="1" hangingPunct="1">
              <a:lnSpc>
                <a:spcPct val="90000"/>
              </a:lnSpc>
              <a:buFont typeface="Wingdings 2" pitchFamily="18" charset="2"/>
              <a:buNone/>
            </a:pPr>
            <a:r>
              <a:rPr lang="en-US" sz="2400" smtClean="0"/>
              <a:t>		powerful feelings” (263).</a:t>
            </a:r>
          </a:p>
          <a:p>
            <a:pPr eaLnBrk="1" hangingPunct="1">
              <a:lnSpc>
                <a:spcPct val="90000"/>
              </a:lnSpc>
              <a:buFont typeface="Wingdings 2" pitchFamily="18" charset="2"/>
              <a:buNone/>
            </a:pPr>
            <a:endParaRPr lang="en-US" sz="2400" smtClean="0"/>
          </a:p>
        </p:txBody>
      </p:sp>
      <p:graphicFrame>
        <p:nvGraphicFramePr>
          <p:cNvPr id="6148" name="Object 4"/>
          <p:cNvGraphicFramePr>
            <a:graphicFrameLocks noChangeAspect="1"/>
          </p:cNvGraphicFramePr>
          <p:nvPr>
            <p:ph type="clipArt" sz="half" idx="1"/>
          </p:nvPr>
        </p:nvGraphicFramePr>
        <p:xfrm>
          <a:off x="152400" y="2438400"/>
          <a:ext cx="2873375" cy="3429000"/>
        </p:xfrm>
        <a:graphic>
          <a:graphicData uri="http://schemas.openxmlformats.org/presentationml/2006/ole">
            <p:oleObj spid="_x0000_s14341" name="Clip" r:id="rId4" imgW="2906162" imgH="3468986" progId="">
              <p:embed/>
            </p:oleObj>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ox(out)">
                                      <p:cBhvr>
                                        <p:cTn id="7" dur="500"/>
                                        <p:tgtEl>
                                          <p:spTgt spid="6148"/>
                                        </p:tgtEl>
                                      </p:cBhvr>
                                    </p:animEffect>
                                  </p:childTnLst>
                                </p:cTn>
                              </p:par>
                            </p:childTnLst>
                          </p:cTn>
                        </p:par>
                        <p:par>
                          <p:cTn id="8" fill="hold" nodeType="afterGroup">
                            <p:stCondLst>
                              <p:cond delay="500"/>
                            </p:stCondLst>
                            <p:childTnLst>
                              <p:par>
                                <p:cTn id="9" presetID="2" presetClass="entr" presetSubtype="2" fill="hold" grpId="0" nodeType="afterEffect">
                                  <p:stCondLst>
                                    <p:cond delay="1000"/>
                                  </p:stCondLst>
                                  <p:childTnLst>
                                    <p:set>
                                      <p:cBhvr>
                                        <p:cTn id="10" dur="1" fill="hold">
                                          <p:stCondLst>
                                            <p:cond delay="0"/>
                                          </p:stCondLst>
                                        </p:cTn>
                                        <p:tgtEl>
                                          <p:spTgt spid="6147">
                                            <p:txEl>
                                              <p:pRg st="0" end="0"/>
                                            </p:txEl>
                                          </p:spTgt>
                                        </p:tgtEl>
                                        <p:attrNameLst>
                                          <p:attrName>style.visibility</p:attrName>
                                        </p:attrNameLst>
                                      </p:cBhvr>
                                      <p:to>
                                        <p:strVal val="visible"/>
                                      </p:to>
                                    </p:set>
                                    <p:anim calcmode="lin" valueType="num">
                                      <p:cBhvr additive="base">
                                        <p:cTn id="11"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2000"/>
                            </p:stCondLst>
                            <p:childTnLst>
                              <p:par>
                                <p:cTn id="14" presetID="2" presetClass="entr" presetSubtype="2" fill="hold" grpId="0" nodeType="afterEffect">
                                  <p:stCondLst>
                                    <p:cond delay="1000"/>
                                  </p:stCondLst>
                                  <p:childTnLst>
                                    <p:set>
                                      <p:cBhvr>
                                        <p:cTn id="15" dur="1" fill="hold">
                                          <p:stCondLst>
                                            <p:cond delay="0"/>
                                          </p:stCondLst>
                                        </p:cTn>
                                        <p:tgtEl>
                                          <p:spTgt spid="6147">
                                            <p:txEl>
                                              <p:pRg st="1" end="1"/>
                                            </p:txEl>
                                          </p:spTgt>
                                        </p:tgtEl>
                                        <p:attrNameLst>
                                          <p:attrName>style.visibility</p:attrName>
                                        </p:attrNameLst>
                                      </p:cBhvr>
                                      <p:to>
                                        <p:strVal val="visible"/>
                                      </p:to>
                                    </p:set>
                                    <p:anim calcmode="lin" valueType="num">
                                      <p:cBhvr additive="base">
                                        <p:cTn id="16"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3500"/>
                            </p:stCondLst>
                            <p:childTnLst>
                              <p:par>
                                <p:cTn id="19" presetID="2" presetClass="entr" presetSubtype="2" fill="hold" grpId="0" nodeType="afterEffect">
                                  <p:stCondLst>
                                    <p:cond delay="100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additive="base">
                                        <p:cTn id="21"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0"/>
                            </p:stCondLst>
                            <p:childTnLst>
                              <p:par>
                                <p:cTn id="24" presetID="2" presetClass="entr" presetSubtype="2" fill="hold" grpId="0" nodeType="afterEffect">
                                  <p:stCondLst>
                                    <p:cond delay="1000"/>
                                  </p:stCondLst>
                                  <p:childTnLst>
                                    <p:set>
                                      <p:cBhvr>
                                        <p:cTn id="25" dur="1" fill="hold">
                                          <p:stCondLst>
                                            <p:cond delay="0"/>
                                          </p:stCondLst>
                                        </p:cTn>
                                        <p:tgtEl>
                                          <p:spTgt spid="6147">
                                            <p:txEl>
                                              <p:pRg st="3" end="3"/>
                                            </p:txEl>
                                          </p:spTgt>
                                        </p:tgtEl>
                                        <p:attrNameLst>
                                          <p:attrName>style.visibility</p:attrName>
                                        </p:attrNameLst>
                                      </p:cBhvr>
                                      <p:to>
                                        <p:strVal val="visible"/>
                                      </p:to>
                                    </p:set>
                                    <p:anim calcmode="lin" valueType="num">
                                      <p:cBhvr additive="base">
                                        <p:cTn id="26"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6500"/>
                            </p:stCondLst>
                            <p:childTnLst>
                              <p:par>
                                <p:cTn id="29" presetID="2" presetClass="entr" presetSubtype="2" fill="hold" grpId="0" nodeType="afterEffect">
                                  <p:stCondLst>
                                    <p:cond delay="100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8000"/>
                            </p:stCondLst>
                            <p:childTnLst>
                              <p:par>
                                <p:cTn id="34" presetID="2" presetClass="entr" presetSubtype="2" fill="hold" grpId="0" nodeType="afterEffect">
                                  <p:stCondLst>
                                    <p:cond delay="1000"/>
                                  </p:stCondLst>
                                  <p:childTnLst>
                                    <p:set>
                                      <p:cBhvr>
                                        <p:cTn id="35" dur="1" fill="hold">
                                          <p:stCondLst>
                                            <p:cond delay="0"/>
                                          </p:stCondLst>
                                        </p:cTn>
                                        <p:tgtEl>
                                          <p:spTgt spid="6147">
                                            <p:txEl>
                                              <p:pRg st="5" end="5"/>
                                            </p:txEl>
                                          </p:spTgt>
                                        </p:tgtEl>
                                        <p:attrNameLst>
                                          <p:attrName>style.visibility</p:attrName>
                                        </p:attrNameLst>
                                      </p:cBhvr>
                                      <p:to>
                                        <p:strVal val="visible"/>
                                      </p:to>
                                    </p:set>
                                    <p:anim calcmode="lin" valueType="num">
                                      <p:cBhvr additive="base">
                                        <p:cTn id="36"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9500"/>
                            </p:stCondLst>
                            <p:childTnLst>
                              <p:par>
                                <p:cTn id="39" presetID="2" presetClass="entr" presetSubtype="2" fill="hold" grpId="0" nodeType="afterEffect">
                                  <p:stCondLst>
                                    <p:cond delay="1000"/>
                                  </p:stCondLst>
                                  <p:childTnLst>
                                    <p:set>
                                      <p:cBhvr>
                                        <p:cTn id="40" dur="1" fill="hold">
                                          <p:stCondLst>
                                            <p:cond delay="0"/>
                                          </p:stCondLst>
                                        </p:cTn>
                                        <p:tgtEl>
                                          <p:spTgt spid="6147">
                                            <p:txEl>
                                              <p:pRg st="6" end="6"/>
                                            </p:txEl>
                                          </p:spTgt>
                                        </p:tgtEl>
                                        <p:attrNameLst>
                                          <p:attrName>style.visibility</p:attrName>
                                        </p:attrNameLst>
                                      </p:cBhvr>
                                      <p:to>
                                        <p:strVal val="visible"/>
                                      </p:to>
                                    </p:set>
                                    <p:anim calcmode="lin" valueType="num">
                                      <p:cBhvr additive="base">
                                        <p:cTn id="41" dur="5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11000"/>
                            </p:stCondLst>
                            <p:childTnLst>
                              <p:par>
                                <p:cTn id="44" presetID="2" presetClass="entr" presetSubtype="2" fill="hold" grpId="0" nodeType="afterEffect">
                                  <p:stCondLst>
                                    <p:cond delay="1000"/>
                                  </p:stCondLst>
                                  <p:childTnLst>
                                    <p:set>
                                      <p:cBhvr>
                                        <p:cTn id="45" dur="1" fill="hold">
                                          <p:stCondLst>
                                            <p:cond delay="0"/>
                                          </p:stCondLst>
                                        </p:cTn>
                                        <p:tgtEl>
                                          <p:spTgt spid="6147">
                                            <p:txEl>
                                              <p:pRg st="7" end="7"/>
                                            </p:txEl>
                                          </p:spTgt>
                                        </p:tgtEl>
                                        <p:attrNameLst>
                                          <p:attrName>style.visibility</p:attrName>
                                        </p:attrNameLst>
                                      </p:cBhvr>
                                      <p:to>
                                        <p:strVal val="visible"/>
                                      </p:to>
                                    </p:set>
                                    <p:anim calcmode="lin" valueType="num">
                                      <p:cBhvr additive="base">
                                        <p:cTn id="46" dur="500" fill="hold"/>
                                        <p:tgtEl>
                                          <p:spTgt spid="6147">
                                            <p:txEl>
                                              <p:pRg st="7" end="7"/>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12500"/>
                            </p:stCondLst>
                            <p:childTnLst>
                              <p:par>
                                <p:cTn id="49" presetID="2" presetClass="entr" presetSubtype="2" fill="hold" grpId="0" nodeType="afterEffect">
                                  <p:stCondLst>
                                    <p:cond delay="1000"/>
                                  </p:stCondLst>
                                  <p:childTnLst>
                                    <p:set>
                                      <p:cBhvr>
                                        <p:cTn id="50" dur="1" fill="hold">
                                          <p:stCondLst>
                                            <p:cond delay="0"/>
                                          </p:stCondLst>
                                        </p:cTn>
                                        <p:tgtEl>
                                          <p:spTgt spid="6147">
                                            <p:txEl>
                                              <p:pRg st="8" end="8"/>
                                            </p:txEl>
                                          </p:spTgt>
                                        </p:tgtEl>
                                        <p:attrNameLst>
                                          <p:attrName>style.visibility</p:attrName>
                                        </p:attrNameLst>
                                      </p:cBhvr>
                                      <p:to>
                                        <p:strVal val="visible"/>
                                      </p:to>
                                    </p:set>
                                    <p:anim calcmode="lin" valueType="num">
                                      <p:cBhvr additive="base">
                                        <p:cTn id="51" dur="500" fill="hold"/>
                                        <p:tgtEl>
                                          <p:spTgt spid="6147">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614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advAuto="100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Purdue University Writing Lab</a:t>
            </a:r>
          </a:p>
        </p:txBody>
      </p:sp>
      <p:sp>
        <p:nvSpPr>
          <p:cNvPr id="7171" name="Rectangle 3"/>
          <p:cNvSpPr>
            <a:spLocks noGrp="1" noChangeArrowheads="1"/>
          </p:cNvSpPr>
          <p:nvPr>
            <p:ph type="body" idx="1"/>
          </p:nvPr>
        </p:nvSpPr>
        <p:spPr>
          <a:xfrm>
            <a:off x="609600" y="2133600"/>
            <a:ext cx="8305800" cy="3810000"/>
          </a:xfrm>
          <a:noFill/>
        </p:spPr>
        <p:txBody>
          <a:bodyPr lIns="92075" tIns="46038" rIns="92075" bIns="46038"/>
          <a:lstStyle/>
          <a:p>
            <a:pPr eaLnBrk="1" hangingPunct="1">
              <a:lnSpc>
                <a:spcPct val="90000"/>
              </a:lnSpc>
              <a:buFont typeface="Wingdings 2" pitchFamily="18" charset="2"/>
              <a:buNone/>
            </a:pPr>
            <a:r>
              <a:rPr lang="en-US" sz="2800" smtClean="0">
                <a:solidFill>
                  <a:srgbClr val="FFCC99"/>
                </a:solidFill>
              </a:rPr>
              <a:t>Sometimes more information is necessary:</a:t>
            </a:r>
          </a:p>
          <a:p>
            <a:pPr eaLnBrk="1" hangingPunct="1">
              <a:lnSpc>
                <a:spcPct val="90000"/>
              </a:lnSpc>
              <a:buFont typeface="Wingdings 2" pitchFamily="18" charset="2"/>
              <a:buNone/>
            </a:pPr>
            <a:endParaRPr lang="en-US" sz="1000" smtClean="0">
              <a:solidFill>
                <a:srgbClr val="FFCC99"/>
              </a:solidFill>
            </a:endParaRPr>
          </a:p>
          <a:p>
            <a:pPr eaLnBrk="1" hangingPunct="1">
              <a:lnSpc>
                <a:spcPct val="90000"/>
              </a:lnSpc>
            </a:pPr>
            <a:r>
              <a:rPr lang="en-US" sz="2800" smtClean="0"/>
              <a:t>More than one author with the same last name</a:t>
            </a:r>
          </a:p>
          <a:p>
            <a:pPr eaLnBrk="1" hangingPunct="1">
              <a:lnSpc>
                <a:spcPct val="90000"/>
              </a:lnSpc>
              <a:buFont typeface="Wingdings 2" pitchFamily="18" charset="2"/>
              <a:buNone/>
            </a:pPr>
            <a:r>
              <a:rPr lang="en-US" sz="2800" smtClean="0"/>
              <a:t>	(W. Wordsworth 23); (D. Wordsworth 224)</a:t>
            </a:r>
          </a:p>
          <a:p>
            <a:pPr eaLnBrk="1" hangingPunct="1">
              <a:lnSpc>
                <a:spcPct val="90000"/>
              </a:lnSpc>
              <a:buFont typeface="Wingdings 2" pitchFamily="18" charset="2"/>
              <a:buNone/>
            </a:pPr>
            <a:endParaRPr lang="en-US" sz="1200" smtClean="0"/>
          </a:p>
          <a:p>
            <a:pPr eaLnBrk="1" hangingPunct="1">
              <a:lnSpc>
                <a:spcPct val="90000"/>
              </a:lnSpc>
              <a:buClr>
                <a:schemeClr val="tx1"/>
              </a:buClr>
            </a:pPr>
            <a:r>
              <a:rPr lang="en-US" sz="2800" smtClean="0"/>
              <a:t>More than one work by the same author</a:t>
            </a:r>
          </a:p>
          <a:p>
            <a:pPr eaLnBrk="1" hangingPunct="1">
              <a:lnSpc>
                <a:spcPct val="90000"/>
              </a:lnSpc>
              <a:buFont typeface="Wingdings 2" pitchFamily="18" charset="2"/>
              <a:buNone/>
            </a:pPr>
            <a:r>
              <a:rPr lang="en-US" sz="2800" smtClean="0"/>
              <a:t>	(Joyce, </a:t>
            </a:r>
            <a:r>
              <a:rPr lang="en-US" sz="2800" i="1" smtClean="0"/>
              <a:t>Portrait</a:t>
            </a:r>
            <a:r>
              <a:rPr lang="en-US" sz="2800" smtClean="0"/>
              <a:t> 121); (Joyce, </a:t>
            </a:r>
            <a:r>
              <a:rPr lang="en-US" sz="2800" i="1" smtClean="0"/>
              <a:t>Ulysses</a:t>
            </a:r>
            <a:r>
              <a:rPr lang="en-US" sz="2800" smtClean="0"/>
              <a:t> 556)</a:t>
            </a:r>
          </a:p>
          <a:p>
            <a:pPr eaLnBrk="1" hangingPunct="1">
              <a:lnSpc>
                <a:spcPct val="90000"/>
              </a:lnSpc>
              <a:buFont typeface="Wingdings 2" pitchFamily="18" charset="2"/>
              <a:buNone/>
            </a:pPr>
            <a:endParaRPr lang="en-US" sz="1200" smtClean="0"/>
          </a:p>
          <a:p>
            <a:pPr eaLnBrk="1" hangingPunct="1">
              <a:lnSpc>
                <a:spcPct val="90000"/>
              </a:lnSpc>
              <a:buClr>
                <a:schemeClr val="tx1"/>
              </a:buClr>
            </a:pPr>
            <a:r>
              <a:rPr lang="en-US" sz="2800" smtClean="0"/>
              <a:t>Citing indirect sources </a:t>
            </a:r>
          </a:p>
          <a:p>
            <a:pPr eaLnBrk="1" hangingPunct="1">
              <a:lnSpc>
                <a:spcPct val="90000"/>
              </a:lnSpc>
              <a:buClr>
                <a:schemeClr val="tx1"/>
              </a:buClr>
              <a:buFont typeface="Wingdings 2" pitchFamily="18" charset="2"/>
              <a:buNone/>
            </a:pPr>
            <a:r>
              <a:rPr lang="en-US" sz="2800" smtClean="0"/>
              <a:t>	(Johnson qtd. in Boswell 2:450)</a:t>
            </a:r>
          </a:p>
        </p:txBody>
      </p:sp>
      <p:sp>
        <p:nvSpPr>
          <p:cNvPr id="15364" name="Rectangle 4"/>
          <p:cNvSpPr>
            <a:spLocks noGrp="1" noChangeArrowheads="1"/>
          </p:cNvSpPr>
          <p:nvPr>
            <p:ph type="title"/>
          </p:nvPr>
        </p:nvSpPr>
        <p:spPr>
          <a:xfrm>
            <a:off x="685800" y="381000"/>
            <a:ext cx="7772400" cy="762000"/>
          </a:xfrm>
        </p:spPr>
        <p:txBody>
          <a:bodyPr/>
          <a:lstStyle/>
          <a:p>
            <a:pPr eaLnBrk="1" hangingPunct="1"/>
            <a:r>
              <a:rPr lang="en-US" smtClean="0"/>
              <a:t>Handling Parenthetical Citations</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 calcmode="lin" valueType="num">
                                      <p:cBhvr>
                                        <p:cTn id="12"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7171">
                                            <p:txEl>
                                              <p:pRg st="2" end="2"/>
                                            </p:txEl>
                                          </p:spTgt>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7171">
                                            <p:txEl>
                                              <p:pRg st="3" end="3"/>
                                            </p:txEl>
                                          </p:spTgt>
                                        </p:tgtEl>
                                        <p:attrNameLst>
                                          <p:attrName>style.visibility</p:attrName>
                                        </p:attrNameLst>
                                      </p:cBhvr>
                                      <p:to>
                                        <p:strVal val="visible"/>
                                      </p:to>
                                    </p:set>
                                    <p:anim calcmode="lin" valueType="num">
                                      <p:cBhvr>
                                        <p:cTn id="16"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17" dur="500" fill="hold"/>
                                        <p:tgtEl>
                                          <p:spTgt spid="717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 calcmode="lin" valueType="num">
                                      <p:cBhvr>
                                        <p:cTn id="22"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7171">
                                            <p:txEl>
                                              <p:pRg st="5" end="5"/>
                                            </p:txEl>
                                          </p:spTgt>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7171">
                                            <p:txEl>
                                              <p:pRg st="6" end="6"/>
                                            </p:txEl>
                                          </p:spTgt>
                                        </p:tgtEl>
                                        <p:attrNameLst>
                                          <p:attrName>style.visibility</p:attrName>
                                        </p:attrNameLst>
                                      </p:cBhvr>
                                      <p:to>
                                        <p:strVal val="visible"/>
                                      </p:to>
                                    </p:set>
                                    <p:anim calcmode="lin" valueType="num">
                                      <p:cBhvr>
                                        <p:cTn id="26"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27" dur="500" fill="hold"/>
                                        <p:tgtEl>
                                          <p:spTgt spid="717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nodeType="clickEffect">
                                  <p:stCondLst>
                                    <p:cond delay="0"/>
                                  </p:stCondLst>
                                  <p:childTnLst>
                                    <p:set>
                                      <p:cBhvr>
                                        <p:cTn id="31" dur="1" fill="hold">
                                          <p:stCondLst>
                                            <p:cond delay="0"/>
                                          </p:stCondLst>
                                        </p:cTn>
                                        <p:tgtEl>
                                          <p:spTgt spid="7171">
                                            <p:txEl>
                                              <p:pRg st="8" end="8"/>
                                            </p:txEl>
                                          </p:spTgt>
                                        </p:tgtEl>
                                        <p:attrNameLst>
                                          <p:attrName>style.visibility</p:attrName>
                                        </p:attrNameLst>
                                      </p:cBhvr>
                                      <p:to>
                                        <p:strVal val="visible"/>
                                      </p:to>
                                    </p:set>
                                    <p:anim calcmode="lin" valueType="num">
                                      <p:cBhvr>
                                        <p:cTn id="32" dur="500" fill="hold"/>
                                        <p:tgtEl>
                                          <p:spTgt spid="7171">
                                            <p:txEl>
                                              <p:pRg st="8" end="8"/>
                                            </p:txEl>
                                          </p:spTgt>
                                        </p:tgtEl>
                                        <p:attrNameLst>
                                          <p:attrName>ppt_w</p:attrName>
                                        </p:attrNameLst>
                                      </p:cBhvr>
                                      <p:tavLst>
                                        <p:tav tm="0">
                                          <p:val>
                                            <p:fltVal val="0"/>
                                          </p:val>
                                        </p:tav>
                                        <p:tav tm="100000">
                                          <p:val>
                                            <p:strVal val="#ppt_w"/>
                                          </p:val>
                                        </p:tav>
                                      </p:tavLst>
                                    </p:anim>
                                    <p:anim calcmode="lin" valueType="num">
                                      <p:cBhvr>
                                        <p:cTn id="33" dur="500" fill="hold"/>
                                        <p:tgtEl>
                                          <p:spTgt spid="7171">
                                            <p:txEl>
                                              <p:pRg st="8" end="8"/>
                                            </p:txEl>
                                          </p:spTgt>
                                        </p:tgtEl>
                                        <p:attrNameLst>
                                          <p:attrName>ppt_h</p:attrName>
                                        </p:attrNameLst>
                                      </p:cBhvr>
                                      <p:tavLst>
                                        <p:tav tm="0">
                                          <p:val>
                                            <p:fltVal val="0"/>
                                          </p:val>
                                        </p:tav>
                                        <p:tav tm="100000">
                                          <p:val>
                                            <p:strVal val="#ppt_h"/>
                                          </p:val>
                                        </p:tav>
                                      </p:tavLst>
                                    </p:anim>
                                  </p:childTnLst>
                                </p:cTn>
                              </p:par>
                              <p:par>
                                <p:cTn id="34" presetID="23" presetClass="entr" presetSubtype="16" fill="hold" nodeType="withEffect">
                                  <p:stCondLst>
                                    <p:cond delay="0"/>
                                  </p:stCondLst>
                                  <p:childTnLst>
                                    <p:set>
                                      <p:cBhvr>
                                        <p:cTn id="35" dur="1" fill="hold">
                                          <p:stCondLst>
                                            <p:cond delay="0"/>
                                          </p:stCondLst>
                                        </p:cTn>
                                        <p:tgtEl>
                                          <p:spTgt spid="7171">
                                            <p:txEl>
                                              <p:pRg st="9" end="9"/>
                                            </p:txEl>
                                          </p:spTgt>
                                        </p:tgtEl>
                                        <p:attrNameLst>
                                          <p:attrName>style.visibility</p:attrName>
                                        </p:attrNameLst>
                                      </p:cBhvr>
                                      <p:to>
                                        <p:strVal val="visible"/>
                                      </p:to>
                                    </p:set>
                                    <p:anim calcmode="lin" valueType="num">
                                      <p:cBhvr>
                                        <p:cTn id="36" dur="500" fill="hold"/>
                                        <p:tgtEl>
                                          <p:spTgt spid="7171">
                                            <p:txEl>
                                              <p:pRg st="9" end="9"/>
                                            </p:txEl>
                                          </p:spTgt>
                                        </p:tgtEl>
                                        <p:attrNameLst>
                                          <p:attrName>ppt_w</p:attrName>
                                        </p:attrNameLst>
                                      </p:cBhvr>
                                      <p:tavLst>
                                        <p:tav tm="0">
                                          <p:val>
                                            <p:fltVal val="0"/>
                                          </p:val>
                                        </p:tav>
                                        <p:tav tm="100000">
                                          <p:val>
                                            <p:strVal val="#ppt_w"/>
                                          </p:val>
                                        </p:tav>
                                      </p:tavLst>
                                    </p:anim>
                                    <p:anim calcmode="lin" valueType="num">
                                      <p:cBhvr>
                                        <p:cTn id="37" dur="500" fill="hold"/>
                                        <p:tgtEl>
                                          <p:spTgt spid="7171">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Purdue University Writing Lab</a:t>
            </a:r>
          </a:p>
        </p:txBody>
      </p:sp>
      <p:sp>
        <p:nvSpPr>
          <p:cNvPr id="16387" name="Rectangle 2"/>
          <p:cNvSpPr>
            <a:spLocks noGrp="1" noChangeArrowheads="1"/>
          </p:cNvSpPr>
          <p:nvPr>
            <p:ph type="title"/>
          </p:nvPr>
        </p:nvSpPr>
        <p:spPr>
          <a:xfrm>
            <a:off x="685800" y="533400"/>
            <a:ext cx="7772400" cy="685800"/>
          </a:xfrm>
        </p:spPr>
        <p:txBody>
          <a:bodyPr/>
          <a:lstStyle/>
          <a:p>
            <a:pPr eaLnBrk="1" hangingPunct="1"/>
            <a:r>
              <a:rPr lang="en-US" smtClean="0"/>
              <a:t>Handling Parenthetical Citations</a:t>
            </a:r>
          </a:p>
        </p:txBody>
      </p:sp>
      <p:sp>
        <p:nvSpPr>
          <p:cNvPr id="28675" name="Rectangle 3"/>
          <p:cNvSpPr>
            <a:spLocks noGrp="1" noChangeArrowheads="1"/>
          </p:cNvSpPr>
          <p:nvPr>
            <p:ph type="body" idx="1"/>
          </p:nvPr>
        </p:nvSpPr>
        <p:spPr>
          <a:xfrm>
            <a:off x="457200" y="1981200"/>
            <a:ext cx="8686800" cy="4648200"/>
          </a:xfrm>
        </p:spPr>
        <p:txBody>
          <a:bodyPr/>
          <a:lstStyle/>
          <a:p>
            <a:pPr eaLnBrk="1" hangingPunct="1">
              <a:defRPr/>
            </a:pPr>
            <a:r>
              <a:rPr lang="en-US" sz="2800" b="1" dirty="0" smtClean="0"/>
              <a:t>If the source has </a:t>
            </a:r>
            <a:r>
              <a:rPr lang="en-US" sz="2800" b="1" dirty="0" smtClean="0">
                <a:solidFill>
                  <a:schemeClr val="accent2">
                    <a:lumMod val="60000"/>
                    <a:lumOff val="40000"/>
                  </a:schemeClr>
                </a:solidFill>
              </a:rPr>
              <a:t>no known author</a:t>
            </a:r>
            <a:r>
              <a:rPr lang="en-US" sz="2800" b="1" dirty="0" smtClean="0"/>
              <a:t>, then use an abbreviated version of the title</a:t>
            </a:r>
            <a:r>
              <a:rPr lang="en-US" sz="2800" dirty="0" smtClean="0"/>
              <a:t>:</a:t>
            </a:r>
          </a:p>
          <a:p>
            <a:pPr eaLnBrk="1" hangingPunct="1">
              <a:buFont typeface="Wingdings 2" pitchFamily="18" charset="2"/>
              <a:buNone/>
              <a:defRPr/>
            </a:pPr>
            <a:r>
              <a:rPr lang="en-US" sz="2800" dirty="0" smtClean="0"/>
              <a:t>	</a:t>
            </a:r>
            <a:r>
              <a:rPr lang="en-US" sz="2800" dirty="0" smtClean="0">
                <a:solidFill>
                  <a:srgbClr val="FFCC99"/>
                </a:solidFill>
              </a:rPr>
              <a:t>Full Title</a:t>
            </a:r>
            <a:r>
              <a:rPr lang="en-US" sz="2800" dirty="0" smtClean="0"/>
              <a:t>: “Cigarette Tax Deters Smokers”</a:t>
            </a:r>
          </a:p>
          <a:p>
            <a:pPr eaLnBrk="1" hangingPunct="1">
              <a:buFont typeface="Wingdings 2" pitchFamily="18" charset="2"/>
              <a:buNone/>
              <a:defRPr/>
            </a:pPr>
            <a:r>
              <a:rPr lang="en-US" sz="2800" dirty="0" smtClean="0"/>
              <a:t>	</a:t>
            </a:r>
            <a:r>
              <a:rPr lang="en-US" sz="2800" dirty="0" smtClean="0">
                <a:solidFill>
                  <a:srgbClr val="FFCC99"/>
                </a:solidFill>
              </a:rPr>
              <a:t>Citation</a:t>
            </a:r>
            <a:r>
              <a:rPr lang="en-US" sz="2800" dirty="0" smtClean="0"/>
              <a:t>: (“Cigarette” A14)</a:t>
            </a:r>
          </a:p>
          <a:p>
            <a:pPr eaLnBrk="1" hangingPunct="1">
              <a:buFont typeface="Wingdings 2" pitchFamily="18" charset="2"/>
              <a:buNone/>
              <a:defRPr/>
            </a:pPr>
            <a:endParaRPr lang="en-US" sz="2800" dirty="0" smtClean="0"/>
          </a:p>
          <a:p>
            <a:pPr eaLnBrk="1" hangingPunct="1">
              <a:defRPr/>
            </a:pPr>
            <a:r>
              <a:rPr lang="en-US" sz="2800" b="1" dirty="0" smtClean="0"/>
              <a:t>If the source is only one page in length or is a web page with no apparent pagination:</a:t>
            </a:r>
          </a:p>
          <a:p>
            <a:pPr eaLnBrk="1" hangingPunct="1">
              <a:buFont typeface="Wingdings 2" pitchFamily="18" charset="2"/>
              <a:buNone/>
              <a:defRPr/>
            </a:pPr>
            <a:r>
              <a:rPr lang="en-US" sz="2800" dirty="0" smtClean="0"/>
              <a:t>	</a:t>
            </a:r>
            <a:r>
              <a:rPr lang="en-US" sz="2800" dirty="0" smtClean="0">
                <a:solidFill>
                  <a:srgbClr val="FFCC99"/>
                </a:solidFill>
              </a:rPr>
              <a:t>Source</a:t>
            </a:r>
            <a:r>
              <a:rPr lang="en-US" sz="2800" dirty="0" smtClean="0"/>
              <a:t>: Dave Poland’s “Hot Button” web column</a:t>
            </a:r>
          </a:p>
          <a:p>
            <a:pPr eaLnBrk="1" hangingPunct="1">
              <a:buFont typeface="Wingdings 2" pitchFamily="18" charset="2"/>
              <a:buNone/>
              <a:defRPr/>
            </a:pPr>
            <a:r>
              <a:rPr lang="en-US" sz="2800" dirty="0" smtClean="0"/>
              <a:t>	</a:t>
            </a:r>
            <a:r>
              <a:rPr lang="en-US" sz="2800" dirty="0" smtClean="0">
                <a:solidFill>
                  <a:srgbClr val="FFCC99"/>
                </a:solidFill>
              </a:rPr>
              <a:t>Citation</a:t>
            </a:r>
            <a:r>
              <a:rPr lang="en-US" sz="2800" dirty="0" smtClean="0"/>
              <a:t>: (Poland)</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lide(fromBottom)">
                                      <p:cBhvr>
                                        <p:cTn id="7" dur="500"/>
                                        <p:tgtEl>
                                          <p:spTgt spid="2867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slide(fromBottom)">
                                      <p:cBhvr>
                                        <p:cTn id="10" dur="500"/>
                                        <p:tgtEl>
                                          <p:spTgt spid="2867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Effect transition="in" filter="slide(fromBottom)">
                                      <p:cBhvr>
                                        <p:cTn id="15" dur="500"/>
                                        <p:tgtEl>
                                          <p:spTgt spid="2867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28675">
                                            <p:txEl>
                                              <p:pRg st="4" end="4"/>
                                            </p:txEl>
                                          </p:spTgt>
                                        </p:tgtEl>
                                        <p:attrNameLst>
                                          <p:attrName>style.visibility</p:attrName>
                                        </p:attrNameLst>
                                      </p:cBhvr>
                                      <p:to>
                                        <p:strVal val="visible"/>
                                      </p:to>
                                    </p:set>
                                    <p:animEffect transition="in" filter="slide(fromBottom)">
                                      <p:cBhvr>
                                        <p:cTn id="20" dur="500"/>
                                        <p:tgtEl>
                                          <p:spTgt spid="28675">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28675">
                                            <p:txEl>
                                              <p:pRg st="5" end="5"/>
                                            </p:txEl>
                                          </p:spTgt>
                                        </p:tgtEl>
                                        <p:attrNameLst>
                                          <p:attrName>style.visibility</p:attrName>
                                        </p:attrNameLst>
                                      </p:cBhvr>
                                      <p:to>
                                        <p:strVal val="visible"/>
                                      </p:to>
                                    </p:set>
                                    <p:animEffect transition="in" filter="slide(fromBottom)">
                                      <p:cBhvr>
                                        <p:cTn id="23" dur="500"/>
                                        <p:tgtEl>
                                          <p:spTgt spid="28675">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28675">
                                            <p:txEl>
                                              <p:pRg st="6" end="6"/>
                                            </p:txEl>
                                          </p:spTgt>
                                        </p:tgtEl>
                                        <p:attrNameLst>
                                          <p:attrName>style.visibility</p:attrName>
                                        </p:attrNameLst>
                                      </p:cBhvr>
                                      <p:to>
                                        <p:strVal val="visible"/>
                                      </p:to>
                                    </p:set>
                                    <p:animEffect transition="in" filter="slide(fromBottom)">
                                      <p:cBhvr>
                                        <p:cTn id="28"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Purdue University Writing Lab</a:t>
            </a:r>
          </a:p>
        </p:txBody>
      </p:sp>
      <p:sp>
        <p:nvSpPr>
          <p:cNvPr id="17411" name="Rectangle 2"/>
          <p:cNvSpPr>
            <a:spLocks noGrp="1" noChangeArrowheads="1"/>
          </p:cNvSpPr>
          <p:nvPr>
            <p:ph type="title"/>
          </p:nvPr>
        </p:nvSpPr>
        <p:spPr>
          <a:xfrm rot="10800000" flipV="1">
            <a:off x="1268413" y="381000"/>
            <a:ext cx="6607175" cy="838200"/>
          </a:xfrm>
        </p:spPr>
        <p:txBody>
          <a:bodyPr/>
          <a:lstStyle/>
          <a:p>
            <a:pPr eaLnBrk="1" hangingPunct="1"/>
            <a:r>
              <a:rPr lang="en-US" smtClean="0"/>
              <a:t>Handling Long Quotations</a:t>
            </a:r>
          </a:p>
        </p:txBody>
      </p:sp>
      <p:sp>
        <p:nvSpPr>
          <p:cNvPr id="29699" name="Rectangle 3"/>
          <p:cNvSpPr>
            <a:spLocks noGrp="1" noChangeArrowheads="1"/>
          </p:cNvSpPr>
          <p:nvPr>
            <p:ph type="body" idx="1"/>
          </p:nvPr>
        </p:nvSpPr>
        <p:spPr>
          <a:xfrm>
            <a:off x="0" y="1981200"/>
            <a:ext cx="9144000" cy="4876800"/>
          </a:xfrm>
        </p:spPr>
        <p:txBody>
          <a:bodyPr/>
          <a:lstStyle/>
          <a:p>
            <a:pPr eaLnBrk="1" hangingPunct="1">
              <a:buFont typeface="Wingdings 2" pitchFamily="18" charset="2"/>
              <a:buNone/>
            </a:pPr>
            <a:r>
              <a:rPr lang="en-US" sz="2400" smtClean="0"/>
              <a:t>	Quotes that use 4 lines or more are </a:t>
            </a:r>
            <a:r>
              <a:rPr lang="en-US" sz="2400" smtClean="0">
                <a:solidFill>
                  <a:srgbClr val="FFCC99"/>
                </a:solidFill>
              </a:rPr>
              <a:t>indented from the left</a:t>
            </a:r>
            <a:r>
              <a:rPr lang="en-US" sz="2400" smtClean="0"/>
              <a:t>.  </a:t>
            </a:r>
          </a:p>
          <a:p>
            <a:pPr eaLnBrk="1" hangingPunct="1">
              <a:buFont typeface="Wingdings 2" pitchFamily="18" charset="2"/>
              <a:buNone/>
            </a:pPr>
            <a:r>
              <a:rPr lang="en-US" sz="2400" smtClean="0">
                <a:solidFill>
                  <a:srgbClr val="FFCC99"/>
                </a:solidFill>
              </a:rPr>
              <a:t>    No quotation marks</a:t>
            </a:r>
            <a:r>
              <a:rPr lang="en-US" sz="2400" smtClean="0"/>
              <a:t> are needed.	</a:t>
            </a:r>
          </a:p>
          <a:p>
            <a:pPr eaLnBrk="1" hangingPunct="1">
              <a:buFont typeface="Wingdings 2" pitchFamily="18" charset="2"/>
              <a:buNone/>
            </a:pPr>
            <a:endParaRPr lang="en-US" sz="1800" smtClean="0"/>
          </a:p>
          <a:p>
            <a:pPr eaLnBrk="1" hangingPunct="1">
              <a:lnSpc>
                <a:spcPct val="105000"/>
              </a:lnSpc>
              <a:buFont typeface="Wingdings 2" pitchFamily="18" charset="2"/>
              <a:buNone/>
            </a:pPr>
            <a:r>
              <a:rPr lang="en-US" sz="1800" smtClean="0"/>
              <a:t>	</a:t>
            </a:r>
            <a:r>
              <a:rPr lang="en-US" sz="1800" smtClean="0">
                <a:latin typeface="Times New Roman" pitchFamily="18" charset="0"/>
              </a:rPr>
              <a:t>David becomes identified and defined by James Steerforth, a young man with whom David is acquainted from his days at Salem House.  Before meeting Steerforth, David accepts Steerforth’s name as an authoritative power:</a:t>
            </a:r>
          </a:p>
          <a:p>
            <a:pPr lvl="2" eaLnBrk="1" hangingPunct="1">
              <a:lnSpc>
                <a:spcPct val="80000"/>
              </a:lnSpc>
              <a:buFont typeface="Wingdings 2" pitchFamily="18" charset="2"/>
              <a:buNone/>
            </a:pPr>
            <a:r>
              <a:rPr lang="en-US" sz="2000" smtClean="0">
                <a:latin typeface="Times New Roman" pitchFamily="18" charset="0"/>
              </a:rPr>
              <a:t>	</a:t>
            </a:r>
            <a:r>
              <a:rPr lang="en-US" sz="1800" smtClean="0">
                <a:latin typeface="Times New Roman" pitchFamily="18" charset="0"/>
              </a:rPr>
              <a:t>There was an old door in this playground, on which the boys had a custom of carving their names. . . .  In my dread of the end of the vacation and their coming back, I could not read a boy’s name, without inquiring in what tone and with what emphasis he would read, “Take care of him.  He bites.”  There was one boy—a certain J. Steerforth—who cut his name very deep and very often, who I conceived, would read it in a rather strong voice, and afterwards pull my hair. (Dickens 68)</a:t>
            </a:r>
          </a:p>
          <a:p>
            <a:pPr eaLnBrk="1" hangingPunct="1">
              <a:lnSpc>
                <a:spcPct val="105000"/>
              </a:lnSpc>
              <a:buFont typeface="Wingdings 2" pitchFamily="18" charset="2"/>
              <a:buNone/>
            </a:pPr>
            <a:r>
              <a:rPr lang="en-US" sz="1800" smtClean="0">
                <a:latin typeface="Times New Roman" pitchFamily="18" charset="0"/>
              </a:rPr>
              <a:t>	For Steerforth, naming becomes an act of possession, as well as exploitation.  Steerforth names David for his fresh look and innocence, but also uses the name Daisy to exploit David's romantic tendencies (Dyson 122).</a:t>
            </a:r>
            <a:r>
              <a:rPr lang="en-US" sz="1800" smtClean="0"/>
              <a:t> </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wipe(up)">
                                      <p:cBhvr>
                                        <p:cTn id="7"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8195" name="Rectangle 3"/>
          <p:cNvSpPr>
            <a:spLocks noGrp="1" noChangeArrowheads="1"/>
          </p:cNvSpPr>
          <p:nvPr>
            <p:ph type="body" sz="half" idx="2"/>
          </p:nvPr>
        </p:nvSpPr>
        <p:spPr>
          <a:xfrm>
            <a:off x="4267200" y="2133600"/>
            <a:ext cx="4495800" cy="4114800"/>
          </a:xfrm>
          <a:noFill/>
        </p:spPr>
        <p:txBody>
          <a:bodyPr lIns="92075" tIns="46038" rIns="92075" bIns="46038"/>
          <a:lstStyle/>
          <a:p>
            <a:pPr eaLnBrk="1" hangingPunct="1">
              <a:buFont typeface="Wingdings 2" pitchFamily="18" charset="2"/>
              <a:buNone/>
            </a:pPr>
            <a:r>
              <a:rPr lang="en-US" sz="2800" smtClean="0"/>
              <a:t>	There are many different combinations and variations within MLA citation format.  </a:t>
            </a:r>
          </a:p>
          <a:p>
            <a:pPr eaLnBrk="1" hangingPunct="1">
              <a:buFont typeface="Wingdings 2" pitchFamily="18" charset="2"/>
              <a:buNone/>
            </a:pPr>
            <a:endParaRPr lang="en-US" sz="2800" smtClean="0"/>
          </a:p>
          <a:p>
            <a:pPr eaLnBrk="1" hangingPunct="1">
              <a:buFont typeface="Wingdings 2" pitchFamily="18" charset="2"/>
              <a:buNone/>
            </a:pPr>
            <a:r>
              <a:rPr lang="en-US" sz="2800" smtClean="0"/>
              <a:t>	If you run into something unusual, look it up! </a:t>
            </a:r>
          </a:p>
        </p:txBody>
      </p:sp>
      <p:sp>
        <p:nvSpPr>
          <p:cNvPr id="18436" name="Rectangle 4"/>
          <p:cNvSpPr>
            <a:spLocks noGrp="1" noChangeArrowheads="1"/>
          </p:cNvSpPr>
          <p:nvPr>
            <p:ph type="title"/>
          </p:nvPr>
        </p:nvSpPr>
        <p:spPr/>
        <p:txBody>
          <a:bodyPr/>
          <a:lstStyle/>
          <a:p>
            <a:pPr eaLnBrk="1" hangingPunct="1"/>
            <a:r>
              <a:rPr lang="en-US" smtClean="0"/>
              <a:t>Handling Quotes in Your Text</a:t>
            </a:r>
          </a:p>
        </p:txBody>
      </p:sp>
      <p:graphicFrame>
        <p:nvGraphicFramePr>
          <p:cNvPr id="8197" name="Object 5"/>
          <p:cNvGraphicFramePr>
            <a:graphicFrameLocks noChangeAspect="1"/>
          </p:cNvGraphicFramePr>
          <p:nvPr>
            <p:ph type="clipArt" sz="half" idx="1"/>
          </p:nvPr>
        </p:nvGraphicFramePr>
        <p:xfrm>
          <a:off x="457200" y="2997200"/>
          <a:ext cx="3810000" cy="1928813"/>
        </p:xfrm>
        <a:graphic>
          <a:graphicData uri="http://schemas.openxmlformats.org/presentationml/2006/ole">
            <p:oleObj spid="_x0000_s18437" name="Clip" r:id="rId4" imgW="1036015" imgH="504749" progId="">
              <p:embed/>
            </p:oleObj>
          </a:graphicData>
        </a:graphic>
      </p:graphicFrame>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after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barn(inVertical)">
                                      <p:cBhvr>
                                        <p:cTn id="7" dur="500"/>
                                        <p:tgtEl>
                                          <p:spTgt spid="8197"/>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box(in)">
                                      <p:cBhvr>
                                        <p:cTn id="11" dur="500"/>
                                        <p:tgtEl>
                                          <p:spTgt spid="8195">
                                            <p:txEl>
                                              <p:pRg st="0" end="0"/>
                                            </p:txEl>
                                          </p:spTgt>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box(in)">
                                      <p:cBhvr>
                                        <p:cTn id="15"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19459" name="Rectangle 4"/>
          <p:cNvSpPr>
            <a:spLocks noGrp="1" noChangeArrowheads="1"/>
          </p:cNvSpPr>
          <p:nvPr>
            <p:ph type="title"/>
          </p:nvPr>
        </p:nvSpPr>
        <p:spPr/>
        <p:txBody>
          <a:bodyPr/>
          <a:lstStyle/>
          <a:p>
            <a:pPr eaLnBrk="1" hangingPunct="1"/>
            <a:r>
              <a:rPr lang="en-US" smtClean="0"/>
              <a:t>Part 2: Works Cited Page</a:t>
            </a:r>
          </a:p>
        </p:txBody>
      </p:sp>
      <p:sp>
        <p:nvSpPr>
          <p:cNvPr id="9219" name="Rectangle 3"/>
          <p:cNvSpPr>
            <a:spLocks noGrp="1" noChangeArrowheads="1"/>
          </p:cNvSpPr>
          <p:nvPr>
            <p:ph type="body" sz="half" idx="1"/>
          </p:nvPr>
        </p:nvSpPr>
        <p:spPr>
          <a:xfrm>
            <a:off x="152400" y="1981200"/>
            <a:ext cx="5181600" cy="4572000"/>
          </a:xfrm>
          <a:noFill/>
        </p:spPr>
        <p:txBody>
          <a:bodyPr lIns="92075" tIns="46038" rIns="92075" bIns="46038"/>
          <a:lstStyle/>
          <a:p>
            <a:pPr eaLnBrk="1" hangingPunct="1"/>
            <a:r>
              <a:rPr lang="en-US" sz="2800" smtClean="0"/>
              <a:t>A complete list of </a:t>
            </a:r>
            <a:r>
              <a:rPr lang="en-US" sz="2800" b="1" smtClean="0"/>
              <a:t>every</a:t>
            </a:r>
            <a:r>
              <a:rPr lang="en-US" sz="2800" smtClean="0"/>
              <a:t> source that </a:t>
            </a:r>
            <a:r>
              <a:rPr lang="en-US" sz="2800" u="sng" smtClean="0"/>
              <a:t>you make reference to</a:t>
            </a:r>
            <a:r>
              <a:rPr lang="en-US" sz="2800" smtClean="0"/>
              <a:t> in your essay</a:t>
            </a:r>
          </a:p>
          <a:p>
            <a:pPr eaLnBrk="1" hangingPunct="1"/>
            <a:r>
              <a:rPr lang="en-US" sz="2800" smtClean="0"/>
              <a:t>Provides the information necessary for a reader to locate and retrieve any sources </a:t>
            </a:r>
            <a:r>
              <a:rPr lang="en-US" sz="2800" b="1" u="sng" smtClean="0"/>
              <a:t>cited</a:t>
            </a:r>
            <a:r>
              <a:rPr lang="en-US" sz="2800" smtClean="0"/>
              <a:t> in your essay.</a:t>
            </a:r>
          </a:p>
        </p:txBody>
      </p:sp>
      <p:graphicFrame>
        <p:nvGraphicFramePr>
          <p:cNvPr id="9221" name="Object 5"/>
          <p:cNvGraphicFramePr>
            <a:graphicFrameLocks noChangeAspect="1"/>
          </p:cNvGraphicFramePr>
          <p:nvPr>
            <p:ph type="clipArt" sz="half" idx="2"/>
          </p:nvPr>
        </p:nvGraphicFramePr>
        <p:xfrm>
          <a:off x="5029200" y="2209800"/>
          <a:ext cx="3733800" cy="3541713"/>
        </p:xfrm>
        <a:graphic>
          <a:graphicData uri="http://schemas.openxmlformats.org/presentationml/2006/ole">
            <p:oleObj spid="_x0000_s19461" name="Clip" r:id="rId4" imgW="2103840" imgH="1957680" progId="">
              <p:embed/>
            </p:oleObj>
          </a:graphicData>
        </a:graphic>
      </p:graphicFrame>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nodeType="after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p:cTn id="7" dur="500" fill="hold"/>
                                        <p:tgtEl>
                                          <p:spTgt spid="9221"/>
                                        </p:tgtEl>
                                        <p:attrNameLst>
                                          <p:attrName>ppt_x</p:attrName>
                                        </p:attrNameLst>
                                      </p:cBhvr>
                                      <p:tavLst>
                                        <p:tav tm="0">
                                          <p:val>
                                            <p:strVal val="#ppt_x-#ppt_w/2"/>
                                          </p:val>
                                        </p:tav>
                                        <p:tav tm="100000">
                                          <p:val>
                                            <p:strVal val="#ppt_x"/>
                                          </p:val>
                                        </p:tav>
                                      </p:tavLst>
                                    </p:anim>
                                    <p:anim calcmode="lin" valueType="num">
                                      <p:cBhvr>
                                        <p:cTn id="8" dur="500" fill="hold"/>
                                        <p:tgtEl>
                                          <p:spTgt spid="9221"/>
                                        </p:tgtEl>
                                        <p:attrNameLst>
                                          <p:attrName>ppt_y</p:attrName>
                                        </p:attrNameLst>
                                      </p:cBhvr>
                                      <p:tavLst>
                                        <p:tav tm="0">
                                          <p:val>
                                            <p:strVal val="#ppt_y"/>
                                          </p:val>
                                        </p:tav>
                                        <p:tav tm="100000">
                                          <p:val>
                                            <p:strVal val="#ppt_y"/>
                                          </p:val>
                                        </p:tav>
                                      </p:tavLst>
                                    </p:anim>
                                    <p:anim calcmode="lin" valueType="num">
                                      <p:cBhvr>
                                        <p:cTn id="9" dur="500" fill="hold"/>
                                        <p:tgtEl>
                                          <p:spTgt spid="9221"/>
                                        </p:tgtEl>
                                        <p:attrNameLst>
                                          <p:attrName>ppt_w</p:attrName>
                                        </p:attrNameLst>
                                      </p:cBhvr>
                                      <p:tavLst>
                                        <p:tav tm="0">
                                          <p:val>
                                            <p:fltVal val="0"/>
                                          </p:val>
                                        </p:tav>
                                        <p:tav tm="100000">
                                          <p:val>
                                            <p:strVal val="#ppt_w"/>
                                          </p:val>
                                        </p:tav>
                                      </p:tavLst>
                                    </p:anim>
                                    <p:anim calcmode="lin" valueType="num">
                                      <p:cBhvr>
                                        <p:cTn id="10" dur="500" fill="hold"/>
                                        <p:tgtEl>
                                          <p:spTgt spid="9221"/>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blinds(horizontal)">
                                      <p:cBhvr>
                                        <p:cTn id="14" dur="500"/>
                                        <p:tgtEl>
                                          <p:spTgt spid="9219">
                                            <p:txEl>
                                              <p:pRg st="0" end="0"/>
                                            </p:txEl>
                                          </p:spTgt>
                                        </p:tgtEl>
                                      </p:cBhvr>
                                    </p:animEffect>
                                  </p:childTnLst>
                                </p:cTn>
                              </p:par>
                            </p:childTnLst>
                          </p:cTn>
                        </p:par>
                        <p:par>
                          <p:cTn id="15" fill="hold" nodeType="afterGroup">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8"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pPr>
              <a:defRPr/>
            </a:pPr>
            <a:r>
              <a:rPr lang="en-US"/>
              <a:t>Purdue University Writing Lab</a:t>
            </a:r>
          </a:p>
        </p:txBody>
      </p:sp>
      <p:sp>
        <p:nvSpPr>
          <p:cNvPr id="20483" name="Rectangle 1026"/>
          <p:cNvSpPr>
            <a:spLocks noGrp="1" noChangeArrowheads="1"/>
          </p:cNvSpPr>
          <p:nvPr>
            <p:ph type="title"/>
          </p:nvPr>
        </p:nvSpPr>
        <p:spPr>
          <a:xfrm>
            <a:off x="1268413" y="609600"/>
            <a:ext cx="6607175" cy="609600"/>
          </a:xfrm>
        </p:spPr>
        <p:txBody>
          <a:bodyPr/>
          <a:lstStyle/>
          <a:p>
            <a:pPr eaLnBrk="1" hangingPunct="1"/>
            <a:r>
              <a:rPr lang="en-US" smtClean="0"/>
              <a:t>A Sample Works Cited Page</a:t>
            </a:r>
          </a:p>
        </p:txBody>
      </p:sp>
      <p:sp>
        <p:nvSpPr>
          <p:cNvPr id="70659" name="Text Box 1027"/>
          <p:cNvSpPr txBox="1">
            <a:spLocks noChangeArrowheads="1"/>
          </p:cNvSpPr>
          <p:nvPr/>
        </p:nvSpPr>
        <p:spPr bwMode="auto">
          <a:xfrm>
            <a:off x="1219200" y="1905000"/>
            <a:ext cx="7010400" cy="4872038"/>
          </a:xfrm>
          <a:prstGeom prst="rect">
            <a:avLst/>
          </a:prstGeom>
          <a:solidFill>
            <a:schemeClr val="bg1"/>
          </a:solidFill>
          <a:ln w="12700">
            <a:solidFill>
              <a:schemeClr val="tx1"/>
            </a:solidFill>
            <a:miter lim="800000"/>
            <a:headEnd type="none" w="sm" len="sm"/>
            <a:tailEnd type="none" w="sm" len="sm"/>
          </a:ln>
        </p:spPr>
        <p:txBody>
          <a:bodyPr>
            <a:spAutoFit/>
          </a:bodyPr>
          <a:lstStyle/>
          <a:p>
            <a:pPr eaLnBrk="0" hangingPunct="0"/>
            <a:r>
              <a:rPr kumimoji="1" lang="en-US" sz="1600">
                <a:solidFill>
                  <a:srgbClr val="000000"/>
                </a:solidFill>
                <a:latin typeface="Arial" charset="0"/>
              </a:rPr>
              <a:t>						Smith 12</a:t>
            </a:r>
          </a:p>
          <a:p>
            <a:pPr algn="ctr" eaLnBrk="0" hangingPunct="0"/>
            <a:r>
              <a:rPr kumimoji="1" lang="en-US" sz="1600">
                <a:solidFill>
                  <a:srgbClr val="000000"/>
                </a:solidFill>
                <a:latin typeface="Arial" charset="0"/>
              </a:rPr>
              <a:t>Works Cited</a:t>
            </a:r>
          </a:p>
          <a:p>
            <a:pPr eaLnBrk="0" hangingPunct="0"/>
            <a:endParaRPr kumimoji="1" lang="en-US" sz="1600">
              <a:solidFill>
                <a:srgbClr val="000000"/>
              </a:solidFill>
              <a:latin typeface="Arial" charset="0"/>
            </a:endParaRPr>
          </a:p>
          <a:p>
            <a:pPr eaLnBrk="0" hangingPunct="0"/>
            <a:r>
              <a:rPr kumimoji="1" lang="en-US" sz="1600">
                <a:solidFill>
                  <a:srgbClr val="000000"/>
                </a:solidFill>
                <a:latin typeface="Arial" charset="0"/>
              </a:rPr>
              <a:t>Dickens, Charles.  </a:t>
            </a:r>
            <a:r>
              <a:rPr kumimoji="1" lang="en-US" sz="1600" i="1">
                <a:solidFill>
                  <a:srgbClr val="000000"/>
                </a:solidFill>
                <a:latin typeface="Arial" charset="0"/>
              </a:rPr>
              <a:t>Bleak House</a:t>
            </a:r>
            <a:r>
              <a:rPr kumimoji="1" lang="en-US" sz="1600">
                <a:solidFill>
                  <a:srgbClr val="000000"/>
                </a:solidFill>
                <a:latin typeface="Arial" charset="0"/>
              </a:rPr>
              <a:t>.  1852-1853.  New York: Penguin,</a:t>
            </a:r>
          </a:p>
          <a:p>
            <a:pPr eaLnBrk="0" hangingPunct="0"/>
            <a:endParaRPr kumimoji="1" lang="en-US" sz="1600">
              <a:solidFill>
                <a:srgbClr val="000000"/>
              </a:solidFill>
              <a:latin typeface="Arial" charset="0"/>
            </a:endParaRPr>
          </a:p>
          <a:p>
            <a:pPr lvl="1" eaLnBrk="0" hangingPunct="0"/>
            <a:r>
              <a:rPr kumimoji="1" lang="en-US" sz="1600">
                <a:solidFill>
                  <a:srgbClr val="000000"/>
                </a:solidFill>
                <a:latin typeface="Arial" charset="0"/>
              </a:rPr>
              <a:t>1985. Print.</a:t>
            </a:r>
          </a:p>
          <a:p>
            <a:pPr lvl="1" eaLnBrk="0" hangingPunct="0"/>
            <a:endParaRPr kumimoji="1" lang="en-US" sz="1600">
              <a:solidFill>
                <a:srgbClr val="000000"/>
              </a:solidFill>
              <a:latin typeface="Arial" charset="0"/>
            </a:endParaRPr>
          </a:p>
          <a:p>
            <a:pPr eaLnBrk="0" hangingPunct="0"/>
            <a:r>
              <a:rPr kumimoji="1" lang="en-US" sz="1600">
                <a:solidFill>
                  <a:srgbClr val="000000"/>
                </a:solidFill>
                <a:latin typeface="Arial" charset="0"/>
              </a:rPr>
              <a:t>---.  </a:t>
            </a:r>
            <a:r>
              <a:rPr kumimoji="1" lang="en-US" sz="1600" i="1">
                <a:solidFill>
                  <a:srgbClr val="000000"/>
                </a:solidFill>
                <a:latin typeface="Arial" charset="0"/>
              </a:rPr>
              <a:t>David Copperfield</a:t>
            </a:r>
            <a:r>
              <a:rPr kumimoji="1" lang="en-US" sz="1600">
                <a:solidFill>
                  <a:srgbClr val="000000"/>
                </a:solidFill>
                <a:latin typeface="Arial" charset="0"/>
              </a:rPr>
              <a:t>.  1849-1850.  New York: Houghton Mifflin </a:t>
            </a:r>
          </a:p>
          <a:p>
            <a:pPr eaLnBrk="0" hangingPunct="0"/>
            <a:endParaRPr kumimoji="1" lang="en-US" sz="1600">
              <a:solidFill>
                <a:srgbClr val="000000"/>
              </a:solidFill>
              <a:latin typeface="Arial" charset="0"/>
            </a:endParaRPr>
          </a:p>
          <a:p>
            <a:pPr lvl="1" eaLnBrk="0" hangingPunct="0"/>
            <a:r>
              <a:rPr kumimoji="1" lang="en-US" sz="1600">
                <a:solidFill>
                  <a:srgbClr val="000000"/>
                </a:solidFill>
                <a:latin typeface="Arial" charset="0"/>
              </a:rPr>
              <a:t>Company, 1958. Print.</a:t>
            </a:r>
          </a:p>
          <a:p>
            <a:pPr lvl="1" eaLnBrk="0" hangingPunct="0"/>
            <a:endParaRPr kumimoji="1" lang="en-US" sz="1600">
              <a:solidFill>
                <a:srgbClr val="000000"/>
              </a:solidFill>
              <a:latin typeface="Arial" charset="0"/>
            </a:endParaRPr>
          </a:p>
          <a:p>
            <a:pPr eaLnBrk="0" hangingPunct="0"/>
            <a:r>
              <a:rPr kumimoji="1" lang="en-US" sz="1600">
                <a:solidFill>
                  <a:srgbClr val="000000"/>
                </a:solidFill>
                <a:latin typeface="Arial" charset="0"/>
              </a:rPr>
              <a:t>Miller, J. Hillis.  </a:t>
            </a:r>
            <a:r>
              <a:rPr kumimoji="1" lang="en-US" sz="1600" i="1">
                <a:solidFill>
                  <a:srgbClr val="000000"/>
                </a:solidFill>
                <a:latin typeface="Arial" charset="0"/>
              </a:rPr>
              <a:t>Charles Dickens: The World and His Novels</a:t>
            </a:r>
            <a:r>
              <a:rPr kumimoji="1" lang="en-US" sz="1600">
                <a:solidFill>
                  <a:srgbClr val="000000"/>
                </a:solidFill>
                <a:latin typeface="Arial" charset="0"/>
              </a:rPr>
              <a:t>. </a:t>
            </a:r>
          </a:p>
          <a:p>
            <a:pPr eaLnBrk="0" hangingPunct="0"/>
            <a:endParaRPr kumimoji="1" lang="en-US" sz="1600">
              <a:solidFill>
                <a:srgbClr val="000000"/>
              </a:solidFill>
              <a:latin typeface="Arial" charset="0"/>
            </a:endParaRPr>
          </a:p>
          <a:p>
            <a:pPr lvl="1" eaLnBrk="0" hangingPunct="0"/>
            <a:r>
              <a:rPr kumimoji="1" lang="en-US" sz="1600">
                <a:solidFill>
                  <a:srgbClr val="000000"/>
                </a:solidFill>
                <a:latin typeface="Arial" charset="0"/>
              </a:rPr>
              <a:t>Bloomington: U of Indiana P, 1958. Print.</a:t>
            </a:r>
          </a:p>
          <a:p>
            <a:pPr eaLnBrk="0" hangingPunct="0"/>
            <a:endParaRPr kumimoji="1" lang="en-US" sz="1600">
              <a:solidFill>
                <a:srgbClr val="000000"/>
              </a:solidFill>
              <a:latin typeface="Arial" charset="0"/>
            </a:endParaRPr>
          </a:p>
          <a:p>
            <a:pPr eaLnBrk="0" hangingPunct="0"/>
            <a:r>
              <a:rPr kumimoji="1" lang="en-US" sz="1600">
                <a:solidFill>
                  <a:srgbClr val="000000"/>
                </a:solidFill>
                <a:latin typeface="Arial" charset="0"/>
              </a:rPr>
              <a:t>Zwerdling, Alex.  “Esther Summerson Rehabilitated.” </a:t>
            </a:r>
            <a:r>
              <a:rPr kumimoji="1" lang="en-US" sz="1600" i="1">
                <a:solidFill>
                  <a:srgbClr val="000000"/>
                </a:solidFill>
                <a:latin typeface="Arial" charset="0"/>
              </a:rPr>
              <a:t>PMLA 88 </a:t>
            </a:r>
            <a:r>
              <a:rPr kumimoji="1" lang="en-US" sz="1600">
                <a:solidFill>
                  <a:srgbClr val="000000"/>
                </a:solidFill>
                <a:latin typeface="Arial" charset="0"/>
              </a:rPr>
              <a:t>(May</a:t>
            </a:r>
          </a:p>
          <a:p>
            <a:pPr eaLnBrk="0" hangingPunct="0"/>
            <a:endParaRPr kumimoji="1" lang="en-US" sz="1600">
              <a:solidFill>
                <a:srgbClr val="000000"/>
              </a:solidFill>
              <a:latin typeface="Arial" charset="0"/>
            </a:endParaRPr>
          </a:p>
          <a:p>
            <a:pPr lvl="1" eaLnBrk="0" hangingPunct="0"/>
            <a:r>
              <a:rPr kumimoji="1" lang="en-US" sz="1600">
                <a:solidFill>
                  <a:srgbClr val="000000"/>
                </a:solidFill>
                <a:latin typeface="Arial" charset="0"/>
              </a:rPr>
              <a:t>1973): 429-439. Print.</a:t>
            </a:r>
          </a:p>
          <a:p>
            <a:pPr eaLnBrk="0" hangingPunct="0">
              <a:spcBef>
                <a:spcPct val="50000"/>
              </a:spcBef>
            </a:pPr>
            <a:endParaRPr lang="en-US" sz="1600">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0659"/>
                                        </p:tgtEl>
                                        <p:attrNameLst>
                                          <p:attrName>style.visibility</p:attrName>
                                        </p:attrNameLst>
                                      </p:cBhvr>
                                      <p:to>
                                        <p:strVal val="visible"/>
                                      </p:to>
                                    </p:set>
                                    <p:animEffect transition="in" filter="wipe(up)">
                                      <p:cBhvr>
                                        <p:cTn id="7" dur="500"/>
                                        <p:tgtEl>
                                          <p:spTgt spid="70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10243" name="Rectangle 3"/>
          <p:cNvSpPr>
            <a:spLocks noGrp="1" noChangeArrowheads="1"/>
          </p:cNvSpPr>
          <p:nvPr>
            <p:ph type="body" sz="half" idx="1"/>
          </p:nvPr>
        </p:nvSpPr>
        <p:spPr>
          <a:xfrm>
            <a:off x="533400" y="2209800"/>
            <a:ext cx="4800600" cy="4267200"/>
          </a:xfrm>
          <a:noFill/>
        </p:spPr>
        <p:txBody>
          <a:bodyPr lIns="92075" tIns="46038" rIns="92075" bIns="46038"/>
          <a:lstStyle/>
          <a:p>
            <a:pPr eaLnBrk="1" hangingPunct="1">
              <a:buFont typeface="Wingdings 2" pitchFamily="18" charset="2"/>
              <a:buNone/>
            </a:pPr>
            <a:r>
              <a:rPr lang="en-US" sz="2800" smtClean="0"/>
              <a:t>Most book citations should contain the following basic information:</a:t>
            </a:r>
          </a:p>
          <a:p>
            <a:pPr eaLnBrk="1" hangingPunct="1"/>
            <a:r>
              <a:rPr lang="en-US" sz="2800" smtClean="0">
                <a:solidFill>
                  <a:srgbClr val="FF9900"/>
                </a:solidFill>
              </a:rPr>
              <a:t>Author’s name</a:t>
            </a:r>
          </a:p>
          <a:p>
            <a:pPr eaLnBrk="1" hangingPunct="1"/>
            <a:r>
              <a:rPr lang="en-US" sz="2800" i="1" smtClean="0">
                <a:solidFill>
                  <a:srgbClr val="FF9900"/>
                </a:solidFill>
              </a:rPr>
              <a:t>Title of work </a:t>
            </a:r>
            <a:r>
              <a:rPr lang="en-US" sz="2000" smtClean="0">
                <a:solidFill>
                  <a:schemeClr val="tx2"/>
                </a:solidFill>
              </a:rPr>
              <a:t>[italicized]</a:t>
            </a:r>
          </a:p>
          <a:p>
            <a:pPr eaLnBrk="1" hangingPunct="1"/>
            <a:r>
              <a:rPr lang="en-US" sz="2800" smtClean="0">
                <a:solidFill>
                  <a:srgbClr val="FF9900"/>
                </a:solidFill>
              </a:rPr>
              <a:t>Publisher &amp; copyright info. </a:t>
            </a:r>
          </a:p>
          <a:p>
            <a:pPr eaLnBrk="1" hangingPunct="1"/>
            <a:r>
              <a:rPr lang="en-US" sz="2800" smtClean="0">
                <a:solidFill>
                  <a:srgbClr val="FF9900"/>
                </a:solidFill>
              </a:rPr>
              <a:t>Publication medium </a:t>
            </a:r>
            <a:r>
              <a:rPr lang="en-US" sz="2000" smtClean="0">
                <a:solidFill>
                  <a:schemeClr val="tx2"/>
                </a:solidFill>
              </a:rPr>
              <a:t>[Print, Web, TV, etc]</a:t>
            </a:r>
            <a:endParaRPr lang="en-US" sz="2000" smtClean="0">
              <a:solidFill>
                <a:srgbClr val="FF9900"/>
              </a:solidFill>
            </a:endParaRPr>
          </a:p>
          <a:p>
            <a:pPr eaLnBrk="1" hangingPunct="1">
              <a:buFont typeface="Wingdings 2" pitchFamily="18" charset="2"/>
              <a:buNone/>
            </a:pPr>
            <a:endParaRPr lang="en-US" sz="2800" smtClean="0">
              <a:solidFill>
                <a:srgbClr val="FF9900"/>
              </a:solidFill>
            </a:endParaRPr>
          </a:p>
        </p:txBody>
      </p:sp>
      <p:sp>
        <p:nvSpPr>
          <p:cNvPr id="21508" name="Rectangle 4"/>
          <p:cNvSpPr>
            <a:spLocks noGrp="1" noChangeArrowheads="1"/>
          </p:cNvSpPr>
          <p:nvPr>
            <p:ph type="title"/>
          </p:nvPr>
        </p:nvSpPr>
        <p:spPr/>
        <p:txBody>
          <a:bodyPr/>
          <a:lstStyle/>
          <a:p>
            <a:pPr eaLnBrk="1" hangingPunct="1"/>
            <a:r>
              <a:rPr lang="en-US" smtClean="0"/>
              <a:t>Works Cited</a:t>
            </a:r>
          </a:p>
        </p:txBody>
      </p:sp>
      <p:graphicFrame>
        <p:nvGraphicFramePr>
          <p:cNvPr id="10245" name="Object 5"/>
          <p:cNvGraphicFramePr>
            <a:graphicFrameLocks noChangeAspect="1"/>
          </p:cNvGraphicFramePr>
          <p:nvPr>
            <p:ph type="clipArt" sz="half" idx="2"/>
          </p:nvPr>
        </p:nvGraphicFramePr>
        <p:xfrm>
          <a:off x="5410200" y="2438400"/>
          <a:ext cx="3125788" cy="3314700"/>
        </p:xfrm>
        <a:graphic>
          <a:graphicData uri="http://schemas.openxmlformats.org/presentationml/2006/ole">
            <p:oleObj spid="_x0000_s21509" name="Clip" r:id="rId4" imgW="720000" imgH="742680" progId="">
              <p:embed/>
            </p:oleObj>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ipe(right)">
                                      <p:cBhvr>
                                        <p:cTn id="7" dur="500"/>
                                        <p:tgtEl>
                                          <p:spTgt spid="10245"/>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additive="base">
                                        <p:cTn id="11"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0243">
                                            <p:txEl>
                                              <p:pRg st="1" end="1"/>
                                            </p:txEl>
                                          </p:spTgt>
                                        </p:tgtEl>
                                        <p:attrNameLst>
                                          <p:attrName>style.visibility</p:attrName>
                                        </p:attrNameLst>
                                      </p:cBhvr>
                                      <p:to>
                                        <p:strVal val="visible"/>
                                      </p:to>
                                    </p:set>
                                    <p:anim calcmode="lin" valueType="num">
                                      <p:cBhvr additive="base">
                                        <p:cTn id="16"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additive="base">
                                        <p:cTn id="21"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10243">
                                            <p:txEl>
                                              <p:pRg st="3" end="3"/>
                                            </p:txEl>
                                          </p:spTgt>
                                        </p:tgtEl>
                                        <p:attrNameLst>
                                          <p:attrName>style.visibility</p:attrName>
                                        </p:attrNameLst>
                                      </p:cBhvr>
                                      <p:to>
                                        <p:strVal val="visible"/>
                                      </p:to>
                                    </p:set>
                                    <p:anim calcmode="lin" valueType="num">
                                      <p:cBhvr additive="base">
                                        <p:cTn id="26"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Purdue University Writing Lab</a:t>
            </a:r>
          </a:p>
        </p:txBody>
      </p:sp>
      <p:sp>
        <p:nvSpPr>
          <p:cNvPr id="11267" name="Rectangle 3"/>
          <p:cNvSpPr>
            <a:spLocks noGrp="1" noChangeArrowheads="1"/>
          </p:cNvSpPr>
          <p:nvPr>
            <p:ph type="body" idx="1"/>
          </p:nvPr>
        </p:nvSpPr>
        <p:spPr>
          <a:xfrm>
            <a:off x="990600" y="1676400"/>
            <a:ext cx="7924800" cy="4800600"/>
          </a:xfrm>
          <a:noFill/>
        </p:spPr>
        <p:txBody>
          <a:bodyPr lIns="92075" tIns="46038" rIns="92075" bIns="46038"/>
          <a:lstStyle/>
          <a:p>
            <a:pPr eaLnBrk="1" hangingPunct="1">
              <a:lnSpc>
                <a:spcPct val="80000"/>
              </a:lnSpc>
            </a:pPr>
            <a:r>
              <a:rPr lang="en-US" sz="2000" b="1" smtClean="0">
                <a:solidFill>
                  <a:srgbClr val="FFCC99"/>
                </a:solidFill>
              </a:rPr>
              <a:t>Book</a:t>
            </a:r>
            <a:endParaRPr lang="en-US" sz="900" b="1" smtClean="0">
              <a:solidFill>
                <a:srgbClr val="FFCC99"/>
              </a:solidFill>
            </a:endParaRPr>
          </a:p>
          <a:p>
            <a:pPr eaLnBrk="1" hangingPunct="1">
              <a:lnSpc>
                <a:spcPct val="80000"/>
              </a:lnSpc>
              <a:buFont typeface="Wingdings 2" pitchFamily="18" charset="2"/>
              <a:buNone/>
            </a:pPr>
            <a:endParaRPr lang="en-US" sz="2000" b="1" smtClean="0">
              <a:solidFill>
                <a:srgbClr val="FFCC99"/>
              </a:solidFill>
            </a:endParaRPr>
          </a:p>
          <a:p>
            <a:pPr eaLnBrk="1" hangingPunct="1">
              <a:lnSpc>
                <a:spcPct val="80000"/>
              </a:lnSpc>
              <a:buFont typeface="Wingdings 2" pitchFamily="18" charset="2"/>
              <a:buNone/>
            </a:pPr>
            <a:r>
              <a:rPr lang="en-US" sz="2000" smtClean="0">
                <a:latin typeface="Times New Roman" pitchFamily="18" charset="0"/>
              </a:rPr>
              <a:t>Byatt, A. S.  </a:t>
            </a:r>
            <a:r>
              <a:rPr lang="en-US" sz="2000" i="1" smtClean="0">
                <a:latin typeface="Times New Roman" pitchFamily="18" charset="0"/>
              </a:rPr>
              <a:t>Babel Tower</a:t>
            </a:r>
            <a:r>
              <a:rPr lang="en-US" sz="2000" smtClean="0">
                <a:latin typeface="Times New Roman" pitchFamily="18" charset="0"/>
              </a:rPr>
              <a:t>.  New York: Random House, 1996. Print</a:t>
            </a:r>
          </a:p>
          <a:p>
            <a:pPr eaLnBrk="1" hangingPunct="1">
              <a:lnSpc>
                <a:spcPct val="80000"/>
              </a:lnSpc>
              <a:buFont typeface="Wingdings 2" pitchFamily="18" charset="2"/>
              <a:buNone/>
            </a:pPr>
            <a:endParaRPr lang="en-US" sz="2000" smtClean="0">
              <a:latin typeface="Times New Roman" pitchFamily="18" charset="0"/>
            </a:endParaRPr>
          </a:p>
          <a:p>
            <a:pPr eaLnBrk="1" hangingPunct="1">
              <a:lnSpc>
                <a:spcPct val="80000"/>
              </a:lnSpc>
            </a:pPr>
            <a:r>
              <a:rPr lang="en-US" sz="2000" b="1" smtClean="0">
                <a:solidFill>
                  <a:srgbClr val="FFCC99"/>
                </a:solidFill>
              </a:rPr>
              <a:t>Article in a Magazine</a:t>
            </a:r>
            <a:endParaRPr lang="en-US" sz="800" b="1" smtClean="0">
              <a:solidFill>
                <a:srgbClr val="FFCC99"/>
              </a:solidFill>
            </a:endParaRPr>
          </a:p>
          <a:p>
            <a:pPr eaLnBrk="1" hangingPunct="1">
              <a:lnSpc>
                <a:spcPct val="80000"/>
              </a:lnSpc>
              <a:buFont typeface="Wingdings 2" pitchFamily="18" charset="2"/>
              <a:buNone/>
            </a:pPr>
            <a:endParaRPr lang="en-US" sz="2000" b="1" smtClean="0">
              <a:solidFill>
                <a:srgbClr val="FFCC99"/>
              </a:solidFill>
            </a:endParaRPr>
          </a:p>
          <a:p>
            <a:pPr eaLnBrk="1" hangingPunct="1">
              <a:lnSpc>
                <a:spcPct val="80000"/>
              </a:lnSpc>
              <a:buFont typeface="Wingdings 2" pitchFamily="18" charset="2"/>
              <a:buNone/>
            </a:pPr>
            <a:r>
              <a:rPr lang="en-US" sz="2000" smtClean="0">
                <a:latin typeface="Times New Roman" pitchFamily="18" charset="0"/>
              </a:rPr>
              <a:t>Klein, Joe.  “Dizzy Days.”  </a:t>
            </a:r>
            <a:r>
              <a:rPr lang="en-US" sz="2000" i="1" smtClean="0">
                <a:latin typeface="Times New Roman" pitchFamily="18" charset="0"/>
              </a:rPr>
              <a:t>The New Yorker.</a:t>
            </a:r>
            <a:r>
              <a:rPr lang="en-US" sz="2000" smtClean="0">
                <a:latin typeface="Times New Roman" pitchFamily="18" charset="0"/>
              </a:rPr>
              <a:t> 5 Oct. 1998: 40-45. Print</a:t>
            </a:r>
          </a:p>
          <a:p>
            <a:pPr eaLnBrk="1" hangingPunct="1">
              <a:lnSpc>
                <a:spcPct val="80000"/>
              </a:lnSpc>
              <a:buFont typeface="Wingdings 2" pitchFamily="18" charset="2"/>
              <a:buNone/>
            </a:pPr>
            <a:endParaRPr lang="en-US" sz="2000" smtClean="0">
              <a:latin typeface="Times New Roman" pitchFamily="18" charset="0"/>
            </a:endParaRPr>
          </a:p>
          <a:p>
            <a:pPr eaLnBrk="1" hangingPunct="1">
              <a:lnSpc>
                <a:spcPct val="80000"/>
              </a:lnSpc>
              <a:buFont typeface="Wingdings 2" pitchFamily="18" charset="2"/>
              <a:buNone/>
            </a:pPr>
            <a:endParaRPr lang="en-US" sz="2000" smtClean="0">
              <a:latin typeface="Times New Roman" pitchFamily="18" charset="0"/>
            </a:endParaRPr>
          </a:p>
          <a:p>
            <a:pPr eaLnBrk="1" hangingPunct="1">
              <a:lnSpc>
                <a:spcPct val="80000"/>
              </a:lnSpc>
            </a:pPr>
            <a:r>
              <a:rPr lang="en-US" sz="2000" b="1" smtClean="0">
                <a:solidFill>
                  <a:srgbClr val="FFCC99"/>
                </a:solidFill>
              </a:rPr>
              <a:t>Web Page</a:t>
            </a:r>
            <a:endParaRPr lang="en-US" sz="800" b="1" smtClean="0">
              <a:solidFill>
                <a:srgbClr val="FFCC99"/>
              </a:solidFill>
            </a:endParaRPr>
          </a:p>
          <a:p>
            <a:pPr eaLnBrk="1" hangingPunct="1">
              <a:lnSpc>
                <a:spcPct val="80000"/>
              </a:lnSpc>
              <a:buFont typeface="Wingdings 2" pitchFamily="18" charset="2"/>
              <a:buNone/>
            </a:pPr>
            <a:endParaRPr lang="en-US" sz="2000" b="1" smtClean="0">
              <a:solidFill>
                <a:srgbClr val="FFCC99"/>
              </a:solidFill>
            </a:endParaRPr>
          </a:p>
          <a:p>
            <a:pPr eaLnBrk="1" hangingPunct="1">
              <a:lnSpc>
                <a:spcPct val="80000"/>
              </a:lnSpc>
              <a:buFont typeface="Wingdings 2" pitchFamily="18" charset="2"/>
              <a:buNone/>
            </a:pPr>
            <a:r>
              <a:rPr lang="en-US" sz="2000" smtClean="0">
                <a:latin typeface="Times New Roman" pitchFamily="18" charset="0"/>
              </a:rPr>
              <a:t>“Analysis of Major Characters.”  Frankenstein. </a:t>
            </a:r>
            <a:r>
              <a:rPr lang="en-US" sz="2000" i="1" smtClean="0">
                <a:latin typeface="Times New Roman" pitchFamily="18" charset="0"/>
              </a:rPr>
              <a:t>SparkNotes</a:t>
            </a:r>
            <a:r>
              <a:rPr lang="en-US" sz="2000" smtClean="0">
                <a:latin typeface="Times New Roman" pitchFamily="18" charset="0"/>
              </a:rPr>
              <a:t>. 2008.</a:t>
            </a:r>
          </a:p>
          <a:p>
            <a:pPr eaLnBrk="1" hangingPunct="1">
              <a:lnSpc>
                <a:spcPct val="80000"/>
              </a:lnSpc>
              <a:buFont typeface="Wingdings 2" pitchFamily="18" charset="2"/>
              <a:buNone/>
            </a:pPr>
            <a:endParaRPr lang="en-US" sz="2000" smtClean="0">
              <a:latin typeface="Times New Roman" pitchFamily="18" charset="0"/>
            </a:endParaRPr>
          </a:p>
          <a:p>
            <a:pPr eaLnBrk="1" hangingPunct="1">
              <a:lnSpc>
                <a:spcPct val="80000"/>
              </a:lnSpc>
              <a:buFont typeface="Wingdings 2" pitchFamily="18" charset="2"/>
              <a:buNone/>
            </a:pPr>
            <a:r>
              <a:rPr lang="en-US" sz="2000" smtClean="0">
                <a:latin typeface="Times New Roman" pitchFamily="18" charset="0"/>
              </a:rPr>
              <a:t>	  Web. 8 Sept. 2008.</a:t>
            </a:r>
          </a:p>
        </p:txBody>
      </p:sp>
      <p:sp>
        <p:nvSpPr>
          <p:cNvPr id="22532" name="Rectangle 4"/>
          <p:cNvSpPr>
            <a:spLocks noGrp="1" noChangeArrowheads="1"/>
          </p:cNvSpPr>
          <p:nvPr>
            <p:ph type="title"/>
          </p:nvPr>
        </p:nvSpPr>
        <p:spPr/>
        <p:txBody>
          <a:bodyPr/>
          <a:lstStyle/>
          <a:p>
            <a:pPr eaLnBrk="1" hangingPunct="1"/>
            <a:r>
              <a:rPr lang="en-US" smtClean="0"/>
              <a:t>Works Cited: Some Examples</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anim calcmode="lin" valueType="num">
                                      <p:cBhvr additive="base">
                                        <p:cTn id="19"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6" end="6"/>
                                            </p:txEl>
                                          </p:spTgt>
                                        </p:tgtEl>
                                        <p:attrNameLst>
                                          <p:attrName>style.visibility</p:attrName>
                                        </p:attrNameLst>
                                      </p:cBhvr>
                                      <p:to>
                                        <p:strVal val="visible"/>
                                      </p:to>
                                    </p:set>
                                    <p:anim calcmode="lin" valueType="num">
                                      <p:cBhvr additive="base">
                                        <p:cTn id="25"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9" end="9"/>
                                            </p:txEl>
                                          </p:spTgt>
                                        </p:tgtEl>
                                        <p:attrNameLst>
                                          <p:attrName>style.visibility</p:attrName>
                                        </p:attrNameLst>
                                      </p:cBhvr>
                                      <p:to>
                                        <p:strVal val="visible"/>
                                      </p:to>
                                    </p:set>
                                    <p:anim calcmode="lin" valueType="num">
                                      <p:cBhvr additive="base">
                                        <p:cTn id="31" dur="500" fill="hold"/>
                                        <p:tgtEl>
                                          <p:spTgt spid="11267">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11" end="11"/>
                                            </p:txEl>
                                          </p:spTgt>
                                        </p:tgtEl>
                                        <p:attrNameLst>
                                          <p:attrName>style.visibility</p:attrName>
                                        </p:attrNameLst>
                                      </p:cBhvr>
                                      <p:to>
                                        <p:strVal val="visible"/>
                                      </p:to>
                                    </p:set>
                                    <p:anim calcmode="lin" valueType="num">
                                      <p:cBhvr additive="base">
                                        <p:cTn id="37" dur="500" fill="hold"/>
                                        <p:tgtEl>
                                          <p:spTgt spid="11267">
                                            <p:txEl>
                                              <p:pRg st="11" end="1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13" end="13"/>
                                            </p:txEl>
                                          </p:spTgt>
                                        </p:tgtEl>
                                        <p:attrNameLst>
                                          <p:attrName>style.visibility</p:attrName>
                                        </p:attrNameLst>
                                      </p:cBhvr>
                                      <p:to>
                                        <p:strVal val="visible"/>
                                      </p:to>
                                    </p:set>
                                    <p:anim calcmode="lin" valueType="num">
                                      <p:cBhvr additive="base">
                                        <p:cTn id="43" dur="500" fill="hold"/>
                                        <p:tgtEl>
                                          <p:spTgt spid="11267">
                                            <p:txEl>
                                              <p:pRg st="13" end="1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3075" name="Rectangle 2"/>
          <p:cNvSpPr>
            <a:spLocks noGrp="1" noChangeArrowheads="1"/>
          </p:cNvSpPr>
          <p:nvPr>
            <p:ph type="title"/>
          </p:nvPr>
        </p:nvSpPr>
        <p:spPr/>
        <p:txBody>
          <a:bodyPr/>
          <a:lstStyle/>
          <a:p>
            <a:pPr eaLnBrk="1" hangingPunct="1"/>
            <a:r>
              <a:rPr lang="en-US" smtClean="0"/>
              <a:t>MLA Style: Two Parts</a:t>
            </a:r>
          </a:p>
        </p:txBody>
      </p:sp>
      <p:sp>
        <p:nvSpPr>
          <p:cNvPr id="99331" name="Rectangle 3"/>
          <p:cNvSpPr>
            <a:spLocks noGrp="1" noChangeArrowheads="1"/>
          </p:cNvSpPr>
          <p:nvPr>
            <p:ph type="body" sz="half" idx="1"/>
          </p:nvPr>
        </p:nvSpPr>
        <p:spPr>
          <a:xfrm>
            <a:off x="609600" y="2209800"/>
            <a:ext cx="4267200" cy="4267200"/>
          </a:xfrm>
        </p:spPr>
        <p:txBody>
          <a:bodyPr/>
          <a:lstStyle/>
          <a:p>
            <a:pPr eaLnBrk="1" hangingPunct="1"/>
            <a:r>
              <a:rPr lang="en-US" sz="4400" smtClean="0"/>
              <a:t>Parenthetical Citations (  ) </a:t>
            </a:r>
          </a:p>
          <a:p>
            <a:pPr eaLnBrk="1" hangingPunct="1"/>
            <a:r>
              <a:rPr lang="en-US" sz="4400" smtClean="0"/>
              <a:t>Works Cited Page </a:t>
            </a:r>
          </a:p>
          <a:p>
            <a:pPr eaLnBrk="1" hangingPunct="1"/>
            <a:endParaRPr lang="en-US" sz="4400" smtClean="0"/>
          </a:p>
          <a:p>
            <a:pPr eaLnBrk="1" hangingPunct="1">
              <a:buFont typeface="Wingdings 2" pitchFamily="18" charset="2"/>
              <a:buNone/>
            </a:pPr>
            <a:endParaRPr lang="en-US" sz="3600" smtClean="0"/>
          </a:p>
        </p:txBody>
      </p:sp>
      <p:graphicFrame>
        <p:nvGraphicFramePr>
          <p:cNvPr id="99332" name="Object 4"/>
          <p:cNvGraphicFramePr>
            <a:graphicFrameLocks noChangeAspect="1"/>
          </p:cNvGraphicFramePr>
          <p:nvPr>
            <p:ph type="clipArt" sz="half" idx="2"/>
          </p:nvPr>
        </p:nvGraphicFramePr>
        <p:xfrm>
          <a:off x="5157788" y="1981200"/>
          <a:ext cx="3487737" cy="4191000"/>
        </p:xfrm>
        <a:graphic>
          <a:graphicData uri="http://schemas.openxmlformats.org/presentationml/2006/ole">
            <p:oleObj spid="_x0000_s3077" name="Clip" r:id="rId5" imgW="3386160" imgH="4072680" progId="">
              <p:embed/>
            </p:oleObj>
          </a:graphicData>
        </a:graphic>
      </p:graphicFrame>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9332"/>
                                        </p:tgtEl>
                                        <p:attrNameLst>
                                          <p:attrName>style.visibility</p:attrName>
                                        </p:attrNameLst>
                                      </p:cBhvr>
                                      <p:to>
                                        <p:strVal val="visible"/>
                                      </p:to>
                                    </p:set>
                                    <p:anim calcmode="lin" valueType="num">
                                      <p:cBhvr>
                                        <p:cTn id="7" dur="1000" fill="hold"/>
                                        <p:tgtEl>
                                          <p:spTgt spid="99332"/>
                                        </p:tgtEl>
                                        <p:attrNameLst>
                                          <p:attrName>ppt_w</p:attrName>
                                        </p:attrNameLst>
                                      </p:cBhvr>
                                      <p:tavLst>
                                        <p:tav tm="0">
                                          <p:val>
                                            <p:fltVal val="0"/>
                                          </p:val>
                                        </p:tav>
                                        <p:tav tm="100000">
                                          <p:val>
                                            <p:strVal val="#ppt_w"/>
                                          </p:val>
                                        </p:tav>
                                      </p:tavLst>
                                    </p:anim>
                                    <p:anim calcmode="lin" valueType="num">
                                      <p:cBhvr>
                                        <p:cTn id="8" dur="1000" fill="hold"/>
                                        <p:tgtEl>
                                          <p:spTgt spid="99332"/>
                                        </p:tgtEl>
                                        <p:attrNameLst>
                                          <p:attrName>ppt_h</p:attrName>
                                        </p:attrNameLst>
                                      </p:cBhvr>
                                      <p:tavLst>
                                        <p:tav tm="0">
                                          <p:val>
                                            <p:fltVal val="0"/>
                                          </p:val>
                                        </p:tav>
                                        <p:tav tm="100000">
                                          <p:val>
                                            <p:strVal val="#ppt_h"/>
                                          </p:val>
                                        </p:tav>
                                      </p:tavLst>
                                    </p:anim>
                                    <p:anim calcmode="lin" valueType="num">
                                      <p:cBhvr>
                                        <p:cTn id="9" dur="1000" fill="hold"/>
                                        <p:tgtEl>
                                          <p:spTgt spid="9933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933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4" name="WHOOSH.WAV"/>
                                        </p:tgtEl>
                                      </p:cMediaNode>
                                    </p:audio>
                                  </p:subTnLst>
                                </p:cTn>
                              </p:par>
                            </p:childTnLst>
                          </p:cTn>
                        </p:par>
                        <p:par>
                          <p:cTn id="11" fill="hold" nodeType="afterGroup">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99331">
                                            <p:txEl>
                                              <p:pRg st="0" end="0"/>
                                            </p:txEl>
                                          </p:spTgt>
                                        </p:tgtEl>
                                        <p:attrNameLst>
                                          <p:attrName>style.visibility</p:attrName>
                                        </p:attrNameLst>
                                      </p:cBhvr>
                                      <p:to>
                                        <p:strVal val="visible"/>
                                      </p:to>
                                    </p:set>
                                    <p:anim calcmode="lin" valueType="num">
                                      <p:cBhvr additive="base">
                                        <p:cTn id="14" dur="500" fill="hold"/>
                                        <p:tgtEl>
                                          <p:spTgt spid="99331">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99331">
                                            <p:txEl>
                                              <p:pRg st="0" end="0"/>
                                            </p:txEl>
                                          </p:spTgt>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500"/>
                            </p:stCondLst>
                            <p:childTnLst>
                              <p:par>
                                <p:cTn id="17" presetID="2" presetClass="entr" presetSubtype="8" fill="hold" grpId="0" nodeType="afterEffect">
                                  <p:stCondLst>
                                    <p:cond delay="0"/>
                                  </p:stCondLst>
                                  <p:childTnLst>
                                    <p:set>
                                      <p:cBhvr>
                                        <p:cTn id="18" dur="1" fill="hold">
                                          <p:stCondLst>
                                            <p:cond delay="0"/>
                                          </p:stCondLst>
                                        </p:cTn>
                                        <p:tgtEl>
                                          <p:spTgt spid="99331">
                                            <p:txEl>
                                              <p:pRg st="1" end="1"/>
                                            </p:txEl>
                                          </p:spTgt>
                                        </p:tgtEl>
                                        <p:attrNameLst>
                                          <p:attrName>style.visibility</p:attrName>
                                        </p:attrNameLst>
                                      </p:cBhvr>
                                      <p:to>
                                        <p:strVal val="visible"/>
                                      </p:to>
                                    </p:set>
                                    <p:anim calcmode="lin" valueType="num">
                                      <p:cBhvr additive="base">
                                        <p:cTn id="19" dur="500" fill="hold"/>
                                        <p:tgtEl>
                                          <p:spTgt spid="9933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93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Purdue University Writing Lab</a:t>
            </a:r>
          </a:p>
        </p:txBody>
      </p:sp>
      <p:sp>
        <p:nvSpPr>
          <p:cNvPr id="23555" name="Rectangle 2"/>
          <p:cNvSpPr>
            <a:spLocks noGrp="1" noChangeArrowheads="1"/>
          </p:cNvSpPr>
          <p:nvPr>
            <p:ph type="title"/>
          </p:nvPr>
        </p:nvSpPr>
        <p:spPr/>
        <p:txBody>
          <a:bodyPr/>
          <a:lstStyle/>
          <a:p>
            <a:pPr eaLnBrk="1" hangingPunct="1"/>
            <a:r>
              <a:rPr lang="en-US" smtClean="0"/>
              <a:t>Works Cited List</a:t>
            </a:r>
          </a:p>
        </p:txBody>
      </p:sp>
      <p:sp>
        <p:nvSpPr>
          <p:cNvPr id="31747" name="Rectangle 3"/>
          <p:cNvSpPr>
            <a:spLocks noGrp="1" noChangeArrowheads="1"/>
          </p:cNvSpPr>
          <p:nvPr>
            <p:ph type="body" idx="1"/>
          </p:nvPr>
        </p:nvSpPr>
        <p:spPr>
          <a:xfrm>
            <a:off x="914400" y="1981200"/>
            <a:ext cx="8077200" cy="4343400"/>
          </a:xfrm>
        </p:spPr>
        <p:txBody>
          <a:bodyPr/>
          <a:lstStyle/>
          <a:p>
            <a:pPr eaLnBrk="1" hangingPunct="1">
              <a:lnSpc>
                <a:spcPct val="90000"/>
              </a:lnSpc>
            </a:pPr>
            <a:r>
              <a:rPr lang="en-US" sz="2000" b="1" smtClean="0">
                <a:solidFill>
                  <a:srgbClr val="FFCC99"/>
                </a:solidFill>
              </a:rPr>
              <a:t>A Newspaper Article</a:t>
            </a:r>
          </a:p>
          <a:p>
            <a:pPr eaLnBrk="1" hangingPunct="1">
              <a:lnSpc>
                <a:spcPct val="90000"/>
              </a:lnSpc>
              <a:buFont typeface="Wingdings 2" pitchFamily="18" charset="2"/>
              <a:buNone/>
            </a:pPr>
            <a:endParaRPr lang="en-US" sz="2000" b="1" smtClean="0">
              <a:solidFill>
                <a:srgbClr val="FFCC99"/>
              </a:solidFill>
            </a:endParaRPr>
          </a:p>
          <a:p>
            <a:pPr eaLnBrk="1" hangingPunct="1">
              <a:lnSpc>
                <a:spcPct val="90000"/>
              </a:lnSpc>
              <a:buFont typeface="Wingdings 2" pitchFamily="18" charset="2"/>
              <a:buNone/>
            </a:pPr>
            <a:r>
              <a:rPr lang="en-US" sz="2000" smtClean="0">
                <a:latin typeface="Times New Roman" pitchFamily="18" charset="0"/>
              </a:rPr>
              <a:t>Tommasini, Anthony.  “Master Teachers Whose Artistry Glows in Private.”</a:t>
            </a:r>
          </a:p>
          <a:p>
            <a:pPr eaLnBrk="1" hangingPunct="1">
              <a:lnSpc>
                <a:spcPct val="90000"/>
              </a:lnSpc>
              <a:buFont typeface="Wingdings 2" pitchFamily="18" charset="2"/>
              <a:buNone/>
            </a:pPr>
            <a:endParaRPr lang="en-US" sz="2000" smtClean="0">
              <a:latin typeface="Times New Roman" pitchFamily="18" charset="0"/>
            </a:endParaRPr>
          </a:p>
          <a:p>
            <a:pPr eaLnBrk="1" hangingPunct="1">
              <a:lnSpc>
                <a:spcPct val="90000"/>
              </a:lnSpc>
              <a:buFont typeface="Wingdings 2" pitchFamily="18" charset="2"/>
              <a:buNone/>
            </a:pPr>
            <a:r>
              <a:rPr lang="en-US" sz="2000" smtClean="0">
                <a:latin typeface="Times New Roman" pitchFamily="18" charset="0"/>
              </a:rPr>
              <a:t>	  </a:t>
            </a:r>
            <a:r>
              <a:rPr lang="en-US" sz="2000" i="1" smtClean="0">
                <a:latin typeface="Times New Roman" pitchFamily="18" charset="0"/>
              </a:rPr>
              <a:t>New York Times</a:t>
            </a:r>
            <a:r>
              <a:rPr lang="en-US" sz="2000" smtClean="0">
                <a:latin typeface="Times New Roman" pitchFamily="18" charset="0"/>
              </a:rPr>
              <a:t>. 27 Oct. 1998: B2. Print.</a:t>
            </a:r>
          </a:p>
          <a:p>
            <a:pPr eaLnBrk="1" hangingPunct="1">
              <a:lnSpc>
                <a:spcPct val="90000"/>
              </a:lnSpc>
              <a:buFont typeface="Wingdings 2" pitchFamily="18" charset="2"/>
              <a:buNone/>
            </a:pPr>
            <a:endParaRPr lang="en-US" sz="2000" smtClean="0">
              <a:latin typeface="Times New Roman" pitchFamily="18" charset="0"/>
            </a:endParaRPr>
          </a:p>
          <a:p>
            <a:pPr eaLnBrk="1" hangingPunct="1">
              <a:lnSpc>
                <a:spcPct val="90000"/>
              </a:lnSpc>
            </a:pPr>
            <a:r>
              <a:rPr lang="en-US" sz="2000" b="1" smtClean="0">
                <a:solidFill>
                  <a:srgbClr val="FFCC99"/>
                </a:solidFill>
              </a:rPr>
              <a:t>A Source With No Known Author</a:t>
            </a:r>
          </a:p>
          <a:p>
            <a:pPr eaLnBrk="1" hangingPunct="1">
              <a:lnSpc>
                <a:spcPct val="90000"/>
              </a:lnSpc>
              <a:buFont typeface="Wingdings 2" pitchFamily="18" charset="2"/>
              <a:buNone/>
            </a:pPr>
            <a:r>
              <a:rPr lang="en-US" sz="2000" smtClean="0">
                <a:solidFill>
                  <a:srgbClr val="FFCC99"/>
                </a:solidFill>
              </a:rPr>
              <a:t>    *</a:t>
            </a:r>
            <a:r>
              <a:rPr lang="en-US" sz="2000" smtClean="0">
                <a:solidFill>
                  <a:srgbClr val="FF0000"/>
                </a:solidFill>
              </a:rPr>
              <a:t>DO </a:t>
            </a:r>
            <a:r>
              <a:rPr lang="en-US" sz="2000" u="sng" smtClean="0">
                <a:solidFill>
                  <a:srgbClr val="FF0000"/>
                </a:solidFill>
              </a:rPr>
              <a:t>NOT</a:t>
            </a:r>
            <a:r>
              <a:rPr lang="en-US" sz="2000" smtClean="0">
                <a:solidFill>
                  <a:srgbClr val="FF0000"/>
                </a:solidFill>
              </a:rPr>
              <a:t> WRITE – </a:t>
            </a:r>
            <a:r>
              <a:rPr lang="en-US" sz="2000" i="1" smtClean="0">
                <a:solidFill>
                  <a:srgbClr val="FF0000"/>
                </a:solidFill>
              </a:rPr>
              <a:t>Unknown Author</a:t>
            </a:r>
            <a:r>
              <a:rPr lang="en-US" sz="2000" smtClean="0">
                <a:solidFill>
                  <a:srgbClr val="FF0000"/>
                </a:solidFill>
              </a:rPr>
              <a:t>. Begin with title of article</a:t>
            </a:r>
          </a:p>
          <a:p>
            <a:pPr eaLnBrk="1" hangingPunct="1">
              <a:lnSpc>
                <a:spcPct val="90000"/>
              </a:lnSpc>
              <a:buFont typeface="Wingdings 2" pitchFamily="18" charset="2"/>
              <a:buNone/>
            </a:pPr>
            <a:endParaRPr lang="en-US" sz="2000" smtClean="0">
              <a:solidFill>
                <a:srgbClr val="FF0000"/>
              </a:solidFill>
            </a:endParaRPr>
          </a:p>
          <a:p>
            <a:pPr eaLnBrk="1" hangingPunct="1">
              <a:lnSpc>
                <a:spcPct val="90000"/>
              </a:lnSpc>
              <a:buFont typeface="Wingdings 2" pitchFamily="18" charset="2"/>
              <a:buNone/>
            </a:pPr>
            <a:r>
              <a:rPr lang="en-US" sz="2000" smtClean="0">
                <a:latin typeface="Times New Roman" pitchFamily="18" charset="0"/>
              </a:rPr>
              <a:t>“Cigarette Sales Fall as Tax Rises.”  </a:t>
            </a:r>
            <a:r>
              <a:rPr lang="en-US" sz="2000" i="1" smtClean="0">
                <a:latin typeface="Times New Roman" pitchFamily="18" charset="0"/>
              </a:rPr>
              <a:t>New York Times</a:t>
            </a:r>
            <a:r>
              <a:rPr lang="en-US" sz="2000" smtClean="0">
                <a:latin typeface="Times New Roman" pitchFamily="18" charset="0"/>
              </a:rPr>
              <a:t>. 14 Sept. 1999: A17. </a:t>
            </a:r>
          </a:p>
          <a:p>
            <a:pPr eaLnBrk="1" hangingPunct="1">
              <a:lnSpc>
                <a:spcPct val="90000"/>
              </a:lnSpc>
              <a:buFont typeface="Wingdings 2" pitchFamily="18" charset="2"/>
              <a:buNone/>
            </a:pPr>
            <a:r>
              <a:rPr lang="en-US" sz="2000" smtClean="0">
                <a:latin typeface="Times New Roman" pitchFamily="18" charset="0"/>
              </a:rPr>
              <a:t> </a:t>
            </a:r>
          </a:p>
          <a:p>
            <a:pPr eaLnBrk="1" hangingPunct="1">
              <a:lnSpc>
                <a:spcPct val="90000"/>
              </a:lnSpc>
              <a:buFont typeface="Wingdings 2" pitchFamily="18" charset="2"/>
              <a:buNone/>
            </a:pPr>
            <a:r>
              <a:rPr lang="en-US" sz="2000" smtClean="0">
                <a:latin typeface="Times New Roman" pitchFamily="18" charset="0"/>
              </a:rPr>
              <a:t>	  Print.</a:t>
            </a:r>
          </a:p>
          <a:p>
            <a:pPr eaLnBrk="1" hangingPunct="1">
              <a:lnSpc>
                <a:spcPct val="90000"/>
              </a:lnSpc>
              <a:buFont typeface="Wingdings 2" pitchFamily="18" charset="2"/>
              <a:buNone/>
            </a:pPr>
            <a:endParaRPr lang="en-US" sz="2000" smtClean="0">
              <a:latin typeface="Times New Roman" pitchFamily="18" charset="0"/>
            </a:endParaRPr>
          </a:p>
          <a:p>
            <a:pPr eaLnBrk="1" hangingPunct="1">
              <a:lnSpc>
                <a:spcPct val="90000"/>
              </a:lnSpc>
              <a:buFont typeface="Wingdings 2" pitchFamily="18" charset="2"/>
              <a:buNone/>
            </a:pPr>
            <a:endParaRPr lang="en-US" sz="2800" smtClean="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anim calcmode="lin" valueType="num">
                                      <p:cBhvr additive="base">
                                        <p:cTn id="19"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747">
                                            <p:txEl>
                                              <p:pRg st="6" end="6"/>
                                            </p:txEl>
                                          </p:spTgt>
                                        </p:tgtEl>
                                        <p:attrNameLst>
                                          <p:attrName>style.visibility</p:attrName>
                                        </p:attrNameLst>
                                      </p:cBhvr>
                                      <p:to>
                                        <p:strVal val="visible"/>
                                      </p:to>
                                    </p:set>
                                    <p:anim calcmode="lin" valueType="num">
                                      <p:cBhvr additive="base">
                                        <p:cTn id="25"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747">
                                            <p:txEl>
                                              <p:pRg st="7" end="7"/>
                                            </p:txEl>
                                          </p:spTgt>
                                        </p:tgtEl>
                                        <p:attrNameLst>
                                          <p:attrName>style.visibility</p:attrName>
                                        </p:attrNameLst>
                                      </p:cBhvr>
                                      <p:to>
                                        <p:strVal val="visible"/>
                                      </p:to>
                                    </p:set>
                                    <p:anim calcmode="lin" valueType="num">
                                      <p:cBhvr additive="base">
                                        <p:cTn id="31"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747">
                                            <p:txEl>
                                              <p:pRg st="9" end="9"/>
                                            </p:txEl>
                                          </p:spTgt>
                                        </p:tgtEl>
                                        <p:attrNameLst>
                                          <p:attrName>style.visibility</p:attrName>
                                        </p:attrNameLst>
                                      </p:cBhvr>
                                      <p:to>
                                        <p:strVal val="visible"/>
                                      </p:to>
                                    </p:set>
                                    <p:anim calcmode="lin" valueType="num">
                                      <p:cBhvr additive="base">
                                        <p:cTn id="37" dur="500" fill="hold"/>
                                        <p:tgtEl>
                                          <p:spTgt spid="3174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74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747">
                                            <p:txEl>
                                              <p:pRg st="10" end="10"/>
                                            </p:txEl>
                                          </p:spTgt>
                                        </p:tgtEl>
                                        <p:attrNameLst>
                                          <p:attrName>style.visibility</p:attrName>
                                        </p:attrNameLst>
                                      </p:cBhvr>
                                      <p:to>
                                        <p:strVal val="visible"/>
                                      </p:to>
                                    </p:set>
                                    <p:anim calcmode="lin" valueType="num">
                                      <p:cBhvr additive="base">
                                        <p:cTn id="43" dur="500" fill="hold"/>
                                        <p:tgtEl>
                                          <p:spTgt spid="31747">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17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747">
                                            <p:txEl>
                                              <p:pRg st="11" end="11"/>
                                            </p:txEl>
                                          </p:spTgt>
                                        </p:tgtEl>
                                        <p:attrNameLst>
                                          <p:attrName>style.visibility</p:attrName>
                                        </p:attrNameLst>
                                      </p:cBhvr>
                                      <p:to>
                                        <p:strVal val="visible"/>
                                      </p:to>
                                    </p:set>
                                    <p:anim calcmode="lin" valueType="num">
                                      <p:cBhvr additive="base">
                                        <p:cTn id="49" dur="500" fill="hold"/>
                                        <p:tgtEl>
                                          <p:spTgt spid="31747">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174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Purdue University Writing Lab</a:t>
            </a:r>
          </a:p>
        </p:txBody>
      </p:sp>
      <p:sp>
        <p:nvSpPr>
          <p:cNvPr id="24579" name="Rectangle 2"/>
          <p:cNvSpPr>
            <a:spLocks noGrp="1" noChangeArrowheads="1"/>
          </p:cNvSpPr>
          <p:nvPr>
            <p:ph type="title"/>
          </p:nvPr>
        </p:nvSpPr>
        <p:spPr/>
        <p:txBody>
          <a:bodyPr/>
          <a:lstStyle/>
          <a:p>
            <a:pPr eaLnBrk="1" hangingPunct="1"/>
            <a:r>
              <a:rPr lang="en-US" smtClean="0"/>
              <a:t>Works Cited List</a:t>
            </a:r>
          </a:p>
        </p:txBody>
      </p:sp>
      <p:sp>
        <p:nvSpPr>
          <p:cNvPr id="32771" name="Rectangle 3"/>
          <p:cNvSpPr>
            <a:spLocks noGrp="1" noChangeArrowheads="1"/>
          </p:cNvSpPr>
          <p:nvPr>
            <p:ph type="body" idx="1"/>
          </p:nvPr>
        </p:nvSpPr>
        <p:spPr>
          <a:xfrm>
            <a:off x="1066800" y="1981200"/>
            <a:ext cx="7772400" cy="3886200"/>
          </a:xfrm>
        </p:spPr>
        <p:txBody>
          <a:bodyPr/>
          <a:lstStyle/>
          <a:p>
            <a:pPr eaLnBrk="1" hangingPunct="1">
              <a:lnSpc>
                <a:spcPct val="90000"/>
              </a:lnSpc>
            </a:pPr>
            <a:r>
              <a:rPr lang="en-US" sz="2000" b="1" smtClean="0">
                <a:solidFill>
                  <a:srgbClr val="FFCC99"/>
                </a:solidFill>
              </a:rPr>
              <a:t>A TV Interview</a:t>
            </a:r>
          </a:p>
          <a:p>
            <a:pPr eaLnBrk="1" hangingPunct="1">
              <a:lnSpc>
                <a:spcPct val="90000"/>
              </a:lnSpc>
              <a:buFont typeface="Wingdings 2" pitchFamily="18" charset="2"/>
              <a:buNone/>
            </a:pPr>
            <a:endParaRPr lang="en-US" sz="1200" b="1" smtClean="0">
              <a:solidFill>
                <a:srgbClr val="FFCC99"/>
              </a:solidFill>
            </a:endParaRPr>
          </a:p>
          <a:p>
            <a:pPr eaLnBrk="1" hangingPunct="1">
              <a:lnSpc>
                <a:spcPct val="90000"/>
              </a:lnSpc>
              <a:buFont typeface="Wingdings 2" pitchFamily="18" charset="2"/>
              <a:buNone/>
            </a:pPr>
            <a:r>
              <a:rPr lang="en-US" sz="2000" smtClean="0">
                <a:latin typeface="Times New Roman" pitchFamily="18" charset="0"/>
              </a:rPr>
              <a:t>McGuire, Mark.  Interview with Matt Lauer.  </a:t>
            </a:r>
            <a:r>
              <a:rPr lang="en-US" sz="2000" i="1" smtClean="0">
                <a:latin typeface="Times New Roman" pitchFamily="18" charset="0"/>
              </a:rPr>
              <a:t>The Today Show</a:t>
            </a:r>
            <a:r>
              <a:rPr lang="en-US" sz="2000" smtClean="0">
                <a:latin typeface="Times New Roman" pitchFamily="18" charset="0"/>
              </a:rPr>
              <a:t>.  NBC. </a:t>
            </a:r>
          </a:p>
          <a:p>
            <a:pPr eaLnBrk="1" hangingPunct="1">
              <a:lnSpc>
                <a:spcPct val="90000"/>
              </a:lnSpc>
              <a:buFont typeface="Wingdings 2" pitchFamily="18" charset="2"/>
              <a:buNone/>
            </a:pPr>
            <a:endParaRPr lang="en-US" sz="2000" smtClean="0">
              <a:latin typeface="Times New Roman" pitchFamily="18" charset="0"/>
            </a:endParaRPr>
          </a:p>
          <a:p>
            <a:pPr eaLnBrk="1" hangingPunct="1">
              <a:lnSpc>
                <a:spcPct val="90000"/>
              </a:lnSpc>
              <a:buFont typeface="Wingdings 2" pitchFamily="18" charset="2"/>
              <a:buNone/>
            </a:pPr>
            <a:r>
              <a:rPr lang="en-US" sz="2000" smtClean="0">
                <a:latin typeface="Times New Roman" pitchFamily="18" charset="0"/>
              </a:rPr>
              <a:t>       WTHR, Indianapolis.  22 Oct. 1998. TV.</a:t>
            </a:r>
          </a:p>
          <a:p>
            <a:pPr eaLnBrk="1" hangingPunct="1">
              <a:lnSpc>
                <a:spcPct val="90000"/>
              </a:lnSpc>
              <a:buFont typeface="Wingdings 2" pitchFamily="18" charset="2"/>
              <a:buNone/>
            </a:pPr>
            <a:endParaRPr lang="en-US" sz="2400" smtClean="0"/>
          </a:p>
          <a:p>
            <a:pPr eaLnBrk="1" hangingPunct="1">
              <a:lnSpc>
                <a:spcPct val="90000"/>
              </a:lnSpc>
              <a:buFont typeface="Wingdings 2" pitchFamily="18" charset="2"/>
              <a:buNone/>
            </a:pPr>
            <a:endParaRPr lang="en-US" sz="2400" smtClean="0"/>
          </a:p>
          <a:p>
            <a:pPr eaLnBrk="1" hangingPunct="1">
              <a:lnSpc>
                <a:spcPct val="90000"/>
              </a:lnSpc>
            </a:pPr>
            <a:r>
              <a:rPr lang="en-US" sz="2000" b="1" smtClean="0">
                <a:solidFill>
                  <a:srgbClr val="FFCC99"/>
                </a:solidFill>
              </a:rPr>
              <a:t>A Personal Interview</a:t>
            </a:r>
          </a:p>
          <a:p>
            <a:pPr eaLnBrk="1" hangingPunct="1">
              <a:lnSpc>
                <a:spcPct val="90000"/>
              </a:lnSpc>
              <a:buFont typeface="Wingdings 2" pitchFamily="18" charset="2"/>
              <a:buNone/>
            </a:pPr>
            <a:endParaRPr lang="en-US" sz="2000" b="1" smtClean="0">
              <a:solidFill>
                <a:srgbClr val="FFCC99"/>
              </a:solidFill>
            </a:endParaRPr>
          </a:p>
          <a:p>
            <a:pPr eaLnBrk="1" hangingPunct="1">
              <a:lnSpc>
                <a:spcPct val="90000"/>
              </a:lnSpc>
              <a:buFont typeface="Wingdings 2" pitchFamily="18" charset="2"/>
              <a:buNone/>
            </a:pPr>
            <a:r>
              <a:rPr lang="en-US" sz="2000" smtClean="0">
                <a:latin typeface="Times New Roman" pitchFamily="18" charset="0"/>
              </a:rPr>
              <a:t>Mellencamp, John.  Personal interview.  27 Oct. 1998.</a:t>
            </a:r>
            <a:endParaRPr kumimoji="1" lang="en-US" sz="2000" smtClean="0">
              <a:solidFill>
                <a:schemeClr val="tx2"/>
              </a:solidFill>
              <a:latin typeface="Times New Roman" pitchFamily="18" charset="0"/>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27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 calcmode="lin" valueType="num">
                                      <p:cBhvr>
                                        <p:cTn id="13" dur="5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277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anim calcmode="lin" valueType="num">
                                      <p:cBhvr>
                                        <p:cTn id="19" dur="500" fill="hold"/>
                                        <p:tgtEl>
                                          <p:spTgt spid="32771">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277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2771">
                                            <p:txEl>
                                              <p:pRg st="7" end="7"/>
                                            </p:txEl>
                                          </p:spTgt>
                                        </p:tgtEl>
                                        <p:attrNameLst>
                                          <p:attrName>style.visibility</p:attrName>
                                        </p:attrNameLst>
                                      </p:cBhvr>
                                      <p:to>
                                        <p:strVal val="visible"/>
                                      </p:to>
                                    </p:set>
                                    <p:anim calcmode="lin" valueType="num">
                                      <p:cBhvr>
                                        <p:cTn id="25" dur="500" fill="hold"/>
                                        <p:tgtEl>
                                          <p:spTgt spid="32771">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32771">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2771">
                                            <p:txEl>
                                              <p:pRg st="9" end="9"/>
                                            </p:txEl>
                                          </p:spTgt>
                                        </p:tgtEl>
                                        <p:attrNameLst>
                                          <p:attrName>style.visibility</p:attrName>
                                        </p:attrNameLst>
                                      </p:cBhvr>
                                      <p:to>
                                        <p:strVal val="visible"/>
                                      </p:to>
                                    </p:set>
                                    <p:anim calcmode="lin" valueType="num">
                                      <p:cBhvr>
                                        <p:cTn id="31" dur="500" fill="hold"/>
                                        <p:tgtEl>
                                          <p:spTgt spid="32771">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32771">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12291" name="Rectangle 3"/>
          <p:cNvSpPr>
            <a:spLocks noGrp="1" noChangeArrowheads="1"/>
          </p:cNvSpPr>
          <p:nvPr>
            <p:ph type="body" sz="half" idx="2"/>
          </p:nvPr>
        </p:nvSpPr>
        <p:spPr>
          <a:xfrm>
            <a:off x="4648200" y="1828800"/>
            <a:ext cx="4114800" cy="4419600"/>
          </a:xfrm>
          <a:noFill/>
        </p:spPr>
        <p:txBody>
          <a:bodyPr lIns="92075" tIns="46038" rIns="92075" bIns="46038"/>
          <a:lstStyle/>
          <a:p>
            <a:pPr eaLnBrk="1" hangingPunct="1">
              <a:lnSpc>
                <a:spcPct val="90000"/>
              </a:lnSpc>
              <a:buFont typeface="Wingdings 2" pitchFamily="18" charset="2"/>
              <a:buNone/>
            </a:pPr>
            <a:r>
              <a:rPr lang="en-US" sz="2800" smtClean="0"/>
              <a:t>What other types of sources might you need to list on your Works Cited page?</a:t>
            </a:r>
          </a:p>
          <a:p>
            <a:pPr eaLnBrk="1" hangingPunct="1">
              <a:lnSpc>
                <a:spcPct val="90000"/>
              </a:lnSpc>
              <a:buFont typeface="Wingdings 2" pitchFamily="18" charset="2"/>
              <a:buNone/>
            </a:pPr>
            <a:endParaRPr lang="en-US" sz="2800" smtClean="0"/>
          </a:p>
          <a:p>
            <a:pPr eaLnBrk="1" hangingPunct="1">
              <a:lnSpc>
                <a:spcPct val="90000"/>
              </a:lnSpc>
              <a:buFont typeface="Wingdings 2" pitchFamily="18" charset="2"/>
              <a:buNone/>
            </a:pPr>
            <a:r>
              <a:rPr lang="en-US" sz="2800" smtClean="0"/>
              <a:t>Study the basics of MLA citation format.  When something odd comes up, LOOK IT UP or ASK!!!</a:t>
            </a:r>
          </a:p>
        </p:txBody>
      </p:sp>
      <p:sp>
        <p:nvSpPr>
          <p:cNvPr id="25604" name="Rectangle 4"/>
          <p:cNvSpPr>
            <a:spLocks noGrp="1" noChangeArrowheads="1"/>
          </p:cNvSpPr>
          <p:nvPr>
            <p:ph type="title"/>
          </p:nvPr>
        </p:nvSpPr>
        <p:spPr/>
        <p:txBody>
          <a:bodyPr/>
          <a:lstStyle/>
          <a:p>
            <a:pPr eaLnBrk="1" hangingPunct="1"/>
            <a:r>
              <a:rPr lang="en-US" smtClean="0"/>
              <a:t>Works Cited</a:t>
            </a:r>
          </a:p>
        </p:txBody>
      </p:sp>
      <p:graphicFrame>
        <p:nvGraphicFramePr>
          <p:cNvPr id="102400" name="Object 0"/>
          <p:cNvGraphicFramePr>
            <a:graphicFrameLocks noChangeAspect="1"/>
          </p:cNvGraphicFramePr>
          <p:nvPr>
            <p:ph type="clipArt" sz="half" idx="1"/>
          </p:nvPr>
        </p:nvGraphicFramePr>
        <p:xfrm>
          <a:off x="685800" y="2133600"/>
          <a:ext cx="3810000" cy="3949700"/>
        </p:xfrm>
        <a:graphic>
          <a:graphicData uri="http://schemas.openxmlformats.org/presentationml/2006/ole">
            <p:oleObj spid="_x0000_s25605" name="Clip" r:id="rId4" imgW="2365553" imgH="2365553" progId="">
              <p:embed/>
            </p:oleObj>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02400"/>
                                        </p:tgtEl>
                                        <p:attrNameLst>
                                          <p:attrName>style.visibility</p:attrName>
                                        </p:attrNameLst>
                                      </p:cBhvr>
                                      <p:to>
                                        <p:strVal val="visible"/>
                                      </p:to>
                                    </p:set>
                                    <p:animEffect transition="in" filter="box(out)">
                                      <p:cBhvr>
                                        <p:cTn id="7" dur="500"/>
                                        <p:tgtEl>
                                          <p:spTgt spid="102400"/>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 calcmode="lin" valueType="num">
                                      <p:cBhvr additive="base">
                                        <p:cTn id="11"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2291">
                                            <p:txEl>
                                              <p:pRg st="2" end="2"/>
                                            </p:txEl>
                                          </p:spTgt>
                                        </p:tgtEl>
                                        <p:attrNameLst>
                                          <p:attrName>style.visibility</p:attrName>
                                        </p:attrNameLst>
                                      </p:cBhvr>
                                      <p:to>
                                        <p:strVal val="visible"/>
                                      </p:to>
                                    </p:set>
                                    <p:anim calcmode="lin" valueType="num">
                                      <p:cBhvr additive="base">
                                        <p:cTn id="16"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pPr>
              <a:defRPr/>
            </a:pPr>
            <a:r>
              <a:rPr lang="en-US"/>
              <a:t>Purdue University Writing Lab</a:t>
            </a:r>
          </a:p>
        </p:txBody>
      </p:sp>
      <p:sp>
        <p:nvSpPr>
          <p:cNvPr id="86018" name="Rectangle 2"/>
          <p:cNvSpPr>
            <a:spLocks noGrp="1" noChangeArrowheads="1"/>
          </p:cNvSpPr>
          <p:nvPr>
            <p:ph type="title"/>
          </p:nvPr>
        </p:nvSpPr>
        <p:spPr>
          <a:xfrm>
            <a:off x="0" y="342900"/>
            <a:ext cx="9144000" cy="1143000"/>
          </a:xfrm>
          <a:noFill/>
        </p:spPr>
        <p:txBody>
          <a:bodyPr lIns="92075" tIns="46038" rIns="92075" bIns="46038"/>
          <a:lstStyle/>
          <a:p>
            <a:pPr eaLnBrk="1" hangingPunct="1"/>
            <a:r>
              <a:rPr lang="en-US" sz="4000" b="1" smtClean="0">
                <a:solidFill>
                  <a:srgbClr val="FFCC99"/>
                </a:solidFill>
              </a:rPr>
              <a:t>NOW YOU KNOW</a:t>
            </a:r>
            <a:r>
              <a:rPr lang="en-US" sz="4000" smtClean="0"/>
              <a:t>!</a:t>
            </a:r>
          </a:p>
        </p:txBody>
      </p:sp>
      <p:sp useBgFill="1">
        <p:nvSpPr>
          <p:cNvPr id="26628" name="Rectangle 4"/>
          <p:cNvSpPr>
            <a:spLocks noChangeArrowheads="1"/>
          </p:cNvSpPr>
          <p:nvPr/>
        </p:nvSpPr>
        <p:spPr bwMode="auto">
          <a:xfrm>
            <a:off x="4419600" y="6477000"/>
            <a:ext cx="4724400" cy="381000"/>
          </a:xfrm>
          <a:prstGeom prst="rect">
            <a:avLst/>
          </a:prstGeom>
          <a:ln w="9525">
            <a:noFill/>
            <a:miter lim="800000"/>
            <a:headEnd/>
            <a:tailEnd/>
          </a:ln>
        </p:spPr>
        <p:txBody>
          <a:bodyPr wrap="none" anchor="ctr"/>
          <a:lstStyle/>
          <a:p>
            <a:endParaRPr lang="en-US"/>
          </a:p>
        </p:txBody>
      </p:sp>
      <p:sp>
        <p:nvSpPr>
          <p:cNvPr id="86021" name="Text Box 5"/>
          <p:cNvSpPr txBox="1">
            <a:spLocks noChangeArrowheads="1"/>
          </p:cNvSpPr>
          <p:nvPr/>
        </p:nvSpPr>
        <p:spPr bwMode="auto">
          <a:xfrm>
            <a:off x="4419600" y="6400800"/>
            <a:ext cx="4724400" cy="457200"/>
          </a:xfrm>
          <a:prstGeom prst="rect">
            <a:avLst/>
          </a:prstGeom>
          <a:noFill/>
          <a:ln w="9525">
            <a:noFill/>
            <a:miter lim="800000"/>
            <a:headEnd/>
            <a:tailEnd/>
          </a:ln>
        </p:spPr>
        <p:txBody>
          <a:bodyPr>
            <a:spAutoFit/>
          </a:bodyPr>
          <a:lstStyle/>
          <a:p>
            <a:pPr algn="r">
              <a:spcBef>
                <a:spcPct val="50000"/>
              </a:spcBef>
            </a:pPr>
            <a:r>
              <a:rPr lang="en-US" b="1">
                <a:solidFill>
                  <a:srgbClr val="9FFFFF"/>
                </a:solidFill>
                <a:latin typeface="Arial" charset="0"/>
              </a:rPr>
              <a:t>Purdue University Writing Lab</a:t>
            </a:r>
          </a:p>
        </p:txBody>
      </p:sp>
      <p:sp>
        <p:nvSpPr>
          <p:cNvPr id="86024" name="Rectangle 8"/>
          <p:cNvSpPr>
            <a:spLocks noGrp="1" noChangeArrowheads="1"/>
          </p:cNvSpPr>
          <p:nvPr>
            <p:ph type="body" sz="half" idx="2"/>
          </p:nvPr>
        </p:nvSpPr>
        <p:spPr>
          <a:xfrm>
            <a:off x="1600200" y="2133600"/>
            <a:ext cx="6248400" cy="4114800"/>
          </a:xfrm>
          <a:noFill/>
        </p:spPr>
        <p:txBody>
          <a:bodyPr lIns="92075" tIns="46038" rIns="92075" bIns="46038"/>
          <a:lstStyle/>
          <a:p>
            <a:pPr algn="ctr" eaLnBrk="1" hangingPunct="1">
              <a:buFont typeface="Wingdings 2" pitchFamily="18" charset="2"/>
              <a:buNone/>
            </a:pPr>
            <a:r>
              <a:rPr lang="en-US" smtClean="0"/>
              <a:t>	It is </a:t>
            </a:r>
            <a:r>
              <a:rPr lang="en-US" u="sng" smtClean="0"/>
              <a:t>your</a:t>
            </a:r>
            <a:r>
              <a:rPr lang="en-US" smtClean="0"/>
              <a:t> responsibility to properly cite your sources in </a:t>
            </a:r>
            <a:r>
              <a:rPr lang="en-US" u="sng" smtClean="0"/>
              <a:t>all</a:t>
            </a:r>
            <a:r>
              <a:rPr lang="en-US" smtClean="0"/>
              <a:t> the work you do for this class.  Failure to do so will result in negative consequences.</a:t>
            </a:r>
          </a:p>
          <a:p>
            <a:pPr eaLnBrk="1" hangingPunct="1">
              <a:buFont typeface="Wingdings 2" pitchFamily="18" charset="2"/>
              <a:buNone/>
            </a:pPr>
            <a:endParaRPr lang="en-US" smtClean="0"/>
          </a:p>
          <a:p>
            <a:pPr algn="ctr" eaLnBrk="1" hangingPunct="1">
              <a:buFont typeface="Wingdings 2" pitchFamily="18" charset="2"/>
              <a:buNone/>
            </a:pPr>
            <a:r>
              <a:rPr lang="en-US" smtClean="0"/>
              <a:t>Consider yourself warned!</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blinds(horizontal)">
                                      <p:cBhvr>
                                        <p:cTn id="7" dur="500"/>
                                        <p:tgtEl>
                                          <p:spTgt spid="86018"/>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6021"/>
                                        </p:tgtEl>
                                        <p:attrNameLst>
                                          <p:attrName>style.visibility</p:attrName>
                                        </p:attrNameLst>
                                      </p:cBhvr>
                                      <p:to>
                                        <p:strVal val="visible"/>
                                      </p:to>
                                    </p:set>
                                    <p:anim calcmode="lin" valueType="num">
                                      <p:cBhvr additive="base">
                                        <p:cTn id="11" dur="500" fill="hold"/>
                                        <p:tgtEl>
                                          <p:spTgt spid="86021"/>
                                        </p:tgtEl>
                                        <p:attrNameLst>
                                          <p:attrName>ppt_x</p:attrName>
                                        </p:attrNameLst>
                                      </p:cBhvr>
                                      <p:tavLst>
                                        <p:tav tm="0">
                                          <p:val>
                                            <p:strVal val="0-#ppt_w/2"/>
                                          </p:val>
                                        </p:tav>
                                        <p:tav tm="100000">
                                          <p:val>
                                            <p:strVal val="#ppt_x"/>
                                          </p:val>
                                        </p:tav>
                                      </p:tavLst>
                                    </p:anim>
                                    <p:anim calcmode="lin" valueType="num">
                                      <p:cBhvr additive="base">
                                        <p:cTn id="12" dur="500" fill="hold"/>
                                        <p:tgtEl>
                                          <p:spTgt spid="86021"/>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86024">
                                            <p:txEl>
                                              <p:pRg st="0" end="0"/>
                                            </p:txEl>
                                          </p:spTgt>
                                        </p:tgtEl>
                                        <p:attrNameLst>
                                          <p:attrName>style.visibility</p:attrName>
                                        </p:attrNameLst>
                                      </p:cBhvr>
                                      <p:to>
                                        <p:strVal val="visible"/>
                                      </p:to>
                                    </p:set>
                                    <p:animEffect transition="in" filter="box(in)">
                                      <p:cBhvr>
                                        <p:cTn id="16" dur="500"/>
                                        <p:tgtEl>
                                          <p:spTgt spid="86024">
                                            <p:txEl>
                                              <p:pRg st="0" end="0"/>
                                            </p:txEl>
                                          </p:spTgt>
                                        </p:tgtEl>
                                      </p:cBhvr>
                                    </p:animEffect>
                                  </p:childTnLst>
                                </p:cTn>
                              </p:par>
                            </p:childTnLst>
                          </p:cTn>
                        </p:par>
                        <p:par>
                          <p:cTn id="17" fill="hold" nodeType="afterGroup">
                            <p:stCondLst>
                              <p:cond delay="1500"/>
                            </p:stCondLst>
                            <p:childTnLst>
                              <p:par>
                                <p:cTn id="18" presetID="4" presetClass="entr" presetSubtype="16" fill="hold" grpId="0" nodeType="afterEffect">
                                  <p:stCondLst>
                                    <p:cond delay="0"/>
                                  </p:stCondLst>
                                  <p:childTnLst>
                                    <p:set>
                                      <p:cBhvr>
                                        <p:cTn id="19" dur="1" fill="hold">
                                          <p:stCondLst>
                                            <p:cond delay="0"/>
                                          </p:stCondLst>
                                        </p:cTn>
                                        <p:tgtEl>
                                          <p:spTgt spid="86024">
                                            <p:txEl>
                                              <p:pRg st="2" end="2"/>
                                            </p:txEl>
                                          </p:spTgt>
                                        </p:tgtEl>
                                        <p:attrNameLst>
                                          <p:attrName>style.visibility</p:attrName>
                                        </p:attrNameLst>
                                      </p:cBhvr>
                                      <p:to>
                                        <p:strVal val="visible"/>
                                      </p:to>
                                    </p:set>
                                    <p:animEffect transition="in" filter="box(in)">
                                      <p:cBhvr>
                                        <p:cTn id="20" dur="500"/>
                                        <p:tgtEl>
                                          <p:spTgt spid="860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21" grpId="0" autoUpdateAnimBg="0"/>
      <p:bldP spid="86024"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How to Choose a topic</a:t>
            </a:r>
            <a:endParaRPr lang="en-US" dirty="0"/>
          </a:p>
        </p:txBody>
      </p:sp>
      <p:sp>
        <p:nvSpPr>
          <p:cNvPr id="7" name="Content Placeholder 6"/>
          <p:cNvSpPr>
            <a:spLocks noGrp="1"/>
          </p:cNvSpPr>
          <p:nvPr>
            <p:ph idx="1"/>
          </p:nvPr>
        </p:nvSpPr>
        <p:spPr/>
        <p:txBody>
          <a:bodyPr/>
          <a:lstStyle/>
          <a:p>
            <a:r>
              <a:rPr lang="en-US" sz="2800" dirty="0" smtClean="0"/>
              <a:t>One you care about, and are interested in</a:t>
            </a:r>
          </a:p>
          <a:p>
            <a:r>
              <a:rPr lang="en-US" sz="2800" dirty="0" smtClean="0"/>
              <a:t>Relevant/important </a:t>
            </a:r>
            <a:r>
              <a:rPr lang="en-US" sz="2800" dirty="0" smtClean="0">
                <a:sym typeface="Wingdings" pitchFamily="2" charset="2"/>
              </a:rPr>
              <a:t> has an edge/interesting</a:t>
            </a:r>
            <a:r>
              <a:rPr lang="en-US" sz="2800" dirty="0" smtClean="0"/>
              <a:t> </a:t>
            </a:r>
          </a:p>
          <a:p>
            <a:r>
              <a:rPr lang="en-US" sz="2800" dirty="0" smtClean="0"/>
              <a:t>Avoid over-done topics (abortion, global warming, death penalty)  Unless you have a fresh angle</a:t>
            </a:r>
          </a:p>
          <a:p>
            <a:r>
              <a:rPr lang="en-US" sz="2800" dirty="0" smtClean="0"/>
              <a:t>Be specific</a:t>
            </a:r>
          </a:p>
          <a:p>
            <a:r>
              <a:rPr lang="en-US" sz="2800" dirty="0" smtClean="0"/>
              <a:t>Something that will be easy to research</a:t>
            </a:r>
          </a:p>
          <a:p>
            <a:pPr>
              <a:buNone/>
            </a:pPr>
            <a:endParaRPr lang="en-US" sz="2400" dirty="0"/>
          </a:p>
        </p:txBody>
      </p:sp>
      <p:sp>
        <p:nvSpPr>
          <p:cNvPr id="5" name="Footer Placeholder 4"/>
          <p:cNvSpPr>
            <a:spLocks noGrp="1"/>
          </p:cNvSpPr>
          <p:nvPr>
            <p:ph type="ftr" sz="quarter" idx="10"/>
          </p:nvPr>
        </p:nvSpPr>
        <p:spPr/>
        <p:txBody>
          <a:bodyPr/>
          <a:lstStyle/>
          <a:p>
            <a:pPr>
              <a:defRPr/>
            </a:pPr>
            <a:r>
              <a:rPr lang="en-US" smtClean="0"/>
              <a:t>Purdue University Writing Lab</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4099" name="Rectangle 2"/>
          <p:cNvSpPr>
            <a:spLocks noGrp="1" noChangeArrowheads="1"/>
          </p:cNvSpPr>
          <p:nvPr>
            <p:ph type="title"/>
          </p:nvPr>
        </p:nvSpPr>
        <p:spPr>
          <a:noFill/>
        </p:spPr>
        <p:txBody>
          <a:bodyPr lIns="92075" tIns="46038" rIns="92075" bIns="46038"/>
          <a:lstStyle/>
          <a:p>
            <a:pPr eaLnBrk="1" hangingPunct="1"/>
            <a:r>
              <a:rPr lang="en-US" sz="4000" smtClean="0"/>
              <a:t>Why Use </a:t>
            </a:r>
            <a:r>
              <a:rPr lang="en-US" sz="4000" b="1" smtClean="0">
                <a:solidFill>
                  <a:schemeClr val="tx1"/>
                </a:solidFill>
              </a:rPr>
              <a:t>MLA</a:t>
            </a:r>
            <a:r>
              <a:rPr lang="en-US" sz="4000" smtClean="0"/>
              <a:t> Format?</a:t>
            </a:r>
            <a:br>
              <a:rPr lang="en-US" sz="4000" smtClean="0"/>
            </a:br>
            <a:r>
              <a:rPr lang="en-US" sz="2400" smtClean="0"/>
              <a:t>(</a:t>
            </a:r>
            <a:r>
              <a:rPr lang="en-US" sz="2400" b="1" smtClean="0">
                <a:solidFill>
                  <a:schemeClr val="tx1"/>
                </a:solidFill>
              </a:rPr>
              <a:t>M</a:t>
            </a:r>
            <a:r>
              <a:rPr lang="en-US" sz="2400" smtClean="0"/>
              <a:t>odern </a:t>
            </a:r>
            <a:r>
              <a:rPr lang="en-US" sz="2400" b="1" smtClean="0">
                <a:solidFill>
                  <a:schemeClr val="tx1"/>
                </a:solidFill>
              </a:rPr>
              <a:t>L</a:t>
            </a:r>
            <a:r>
              <a:rPr lang="en-US" sz="2400" smtClean="0"/>
              <a:t>anguage </a:t>
            </a:r>
            <a:r>
              <a:rPr lang="en-US" sz="2400" b="1" smtClean="0">
                <a:solidFill>
                  <a:schemeClr val="tx1"/>
                </a:solidFill>
              </a:rPr>
              <a:t>A</a:t>
            </a:r>
            <a:r>
              <a:rPr lang="en-US" sz="2400" smtClean="0"/>
              <a:t>ssociation)</a:t>
            </a:r>
          </a:p>
        </p:txBody>
      </p:sp>
      <p:sp>
        <p:nvSpPr>
          <p:cNvPr id="2" name="Rectangle 3"/>
          <p:cNvSpPr>
            <a:spLocks noGrp="1" noChangeArrowheads="1"/>
          </p:cNvSpPr>
          <p:nvPr>
            <p:ph type="body" sz="half" idx="2"/>
          </p:nvPr>
        </p:nvSpPr>
        <p:spPr>
          <a:noFill/>
        </p:spPr>
        <p:txBody>
          <a:bodyPr lIns="92075" tIns="46038" rIns="92075" bIns="46038"/>
          <a:lstStyle/>
          <a:p>
            <a:pPr eaLnBrk="1" hangingPunct="1"/>
            <a:r>
              <a:rPr lang="en-US" sz="2400" smtClean="0"/>
              <a:t>Allows readers to cross-reference your sources easily</a:t>
            </a:r>
          </a:p>
          <a:p>
            <a:pPr eaLnBrk="1" hangingPunct="1"/>
            <a:r>
              <a:rPr lang="en-US" sz="2400" smtClean="0"/>
              <a:t>Provides consistent format within a discipline</a:t>
            </a:r>
          </a:p>
          <a:p>
            <a:pPr eaLnBrk="1" hangingPunct="1"/>
            <a:r>
              <a:rPr lang="en-US" sz="2400" smtClean="0"/>
              <a:t>Gives you credibility as a writer</a:t>
            </a:r>
          </a:p>
          <a:p>
            <a:pPr eaLnBrk="1" hangingPunct="1"/>
            <a:r>
              <a:rPr lang="en-US" sz="2800" b="1" smtClean="0"/>
              <a:t>Protects yourself from PLAGIARISM!</a:t>
            </a:r>
          </a:p>
          <a:p>
            <a:pPr eaLnBrk="1" hangingPunct="1"/>
            <a:endParaRPr lang="en-US" sz="2800" smtClean="0"/>
          </a:p>
        </p:txBody>
      </p:sp>
      <p:graphicFrame>
        <p:nvGraphicFramePr>
          <p:cNvPr id="5125" name="Object 5"/>
          <p:cNvGraphicFramePr>
            <a:graphicFrameLocks noChangeAspect="1"/>
          </p:cNvGraphicFramePr>
          <p:nvPr>
            <p:ph type="clipArt" sz="half" idx="1"/>
          </p:nvPr>
        </p:nvGraphicFramePr>
        <p:xfrm>
          <a:off x="685800" y="2282825"/>
          <a:ext cx="3810000" cy="3357563"/>
        </p:xfrm>
        <a:graphic>
          <a:graphicData uri="http://schemas.openxmlformats.org/presentationml/2006/ole">
            <p:oleObj spid="_x0000_s4101" name="Clip" r:id="rId4" imgW="416160" imgH="348840" progId="">
              <p:embed/>
            </p:oleObj>
          </a:graphicData>
        </a:graphic>
      </p:graphicFrame>
    </p:spTree>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nodeType="after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0-#ppt_w/2"/>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5123" name="Rectangle 2"/>
          <p:cNvSpPr>
            <a:spLocks noGrp="1" noChangeArrowheads="1"/>
          </p:cNvSpPr>
          <p:nvPr>
            <p:ph type="title"/>
          </p:nvPr>
        </p:nvSpPr>
        <p:spPr/>
        <p:txBody>
          <a:bodyPr/>
          <a:lstStyle/>
          <a:p>
            <a:pPr eaLnBrk="1" hangingPunct="1"/>
            <a:r>
              <a:rPr lang="en-US" b="1" smtClean="0"/>
              <a:t>Cross-Referencing Your Sources</a:t>
            </a:r>
          </a:p>
        </p:txBody>
      </p:sp>
      <p:sp>
        <p:nvSpPr>
          <p:cNvPr id="5124" name="Rectangle 3"/>
          <p:cNvSpPr>
            <a:spLocks noGrp="1" noChangeArrowheads="1"/>
          </p:cNvSpPr>
          <p:nvPr>
            <p:ph type="body" sz="half" idx="2"/>
          </p:nvPr>
        </p:nvSpPr>
        <p:spPr>
          <a:xfrm>
            <a:off x="4648200" y="1955800"/>
            <a:ext cx="4114800" cy="4267200"/>
          </a:xfrm>
        </p:spPr>
        <p:txBody>
          <a:bodyPr/>
          <a:lstStyle/>
          <a:p>
            <a:pPr eaLnBrk="1" hangingPunct="1">
              <a:lnSpc>
                <a:spcPct val="90000"/>
              </a:lnSpc>
            </a:pPr>
            <a:r>
              <a:rPr lang="en-US" sz="2800" smtClean="0"/>
              <a:t>Cross-referencing allows readers to locate the publication information of source material.  This is of great value for researchers who may want to locate your sources for their own research projects.</a:t>
            </a:r>
          </a:p>
        </p:txBody>
      </p:sp>
      <p:pic>
        <p:nvPicPr>
          <p:cNvPr id="5125" name="Picture 4" descr="BS00256_"/>
          <p:cNvPicPr>
            <a:picLocks noGrp="1" noChangeAspect="1" noChangeArrowheads="1"/>
          </p:cNvPicPr>
          <p:nvPr>
            <p:ph type="clipArt" sz="half" idx="1"/>
          </p:nvPr>
        </p:nvPicPr>
        <p:blipFill>
          <a:blip r:embed="rId3" cstate="print"/>
          <a:srcRect/>
          <a:stretch>
            <a:fillRect/>
          </a:stretch>
        </p:blipFill>
        <p:spPr>
          <a:xfrm>
            <a:off x="685800" y="2049463"/>
            <a:ext cx="3810000" cy="382587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6147" name="Rectangle 2"/>
          <p:cNvSpPr>
            <a:spLocks noGrp="1" noChangeArrowheads="1"/>
          </p:cNvSpPr>
          <p:nvPr>
            <p:ph type="title"/>
          </p:nvPr>
        </p:nvSpPr>
        <p:spPr/>
        <p:txBody>
          <a:bodyPr/>
          <a:lstStyle/>
          <a:p>
            <a:pPr eaLnBrk="1" hangingPunct="1"/>
            <a:r>
              <a:rPr lang="en-US" smtClean="0"/>
              <a:t>Using a Consistent Format</a:t>
            </a:r>
          </a:p>
        </p:txBody>
      </p:sp>
      <p:sp>
        <p:nvSpPr>
          <p:cNvPr id="6148" name="Rectangle 3"/>
          <p:cNvSpPr>
            <a:spLocks noGrp="1" noChangeArrowheads="1"/>
          </p:cNvSpPr>
          <p:nvPr>
            <p:ph type="body" sz="half" idx="2"/>
          </p:nvPr>
        </p:nvSpPr>
        <p:spPr/>
        <p:txBody>
          <a:bodyPr/>
          <a:lstStyle/>
          <a:p>
            <a:pPr marL="533400" indent="-533400" eaLnBrk="1" hangingPunct="1">
              <a:lnSpc>
                <a:spcPct val="90000"/>
              </a:lnSpc>
            </a:pPr>
            <a:r>
              <a:rPr lang="en-US" sz="2800" smtClean="0"/>
              <a:t>Using a consistent format helps your reader understand your arguments and the sources they’re built on. </a:t>
            </a:r>
          </a:p>
          <a:p>
            <a:pPr marL="533400" indent="-533400" eaLnBrk="1" hangingPunct="1">
              <a:lnSpc>
                <a:spcPct val="90000"/>
              </a:lnSpc>
            </a:pPr>
            <a:r>
              <a:rPr lang="en-US" sz="2800" smtClean="0"/>
              <a:t>It also helps you keep track of your sources as you build arguments. </a:t>
            </a:r>
          </a:p>
        </p:txBody>
      </p:sp>
      <p:pic>
        <p:nvPicPr>
          <p:cNvPr id="6149" name="Picture 4" descr="BD10035_"/>
          <p:cNvPicPr>
            <a:picLocks noGrp="1" noChangeAspect="1" noChangeArrowheads="1"/>
          </p:cNvPicPr>
          <p:nvPr>
            <p:ph type="clipArt" sz="half" idx="1"/>
          </p:nvPr>
        </p:nvPicPr>
        <p:blipFill>
          <a:blip r:embed="rId3" cstate="print"/>
          <a:srcRect/>
          <a:stretch>
            <a:fillRect/>
          </a:stretch>
        </p:blipFill>
        <p:spPr>
          <a:xfrm>
            <a:off x="898525" y="1828800"/>
            <a:ext cx="3384550" cy="42672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7171" name="Rectangle 2"/>
          <p:cNvSpPr>
            <a:spLocks noGrp="1" noChangeArrowheads="1"/>
          </p:cNvSpPr>
          <p:nvPr>
            <p:ph type="title"/>
          </p:nvPr>
        </p:nvSpPr>
        <p:spPr/>
        <p:txBody>
          <a:bodyPr/>
          <a:lstStyle/>
          <a:p>
            <a:pPr eaLnBrk="1" hangingPunct="1"/>
            <a:r>
              <a:rPr lang="en-US" smtClean="0"/>
              <a:t>Establishing Credibility</a:t>
            </a:r>
          </a:p>
        </p:txBody>
      </p:sp>
      <p:sp>
        <p:nvSpPr>
          <p:cNvPr id="7172" name="Rectangle 3"/>
          <p:cNvSpPr>
            <a:spLocks noGrp="1" noChangeArrowheads="1"/>
          </p:cNvSpPr>
          <p:nvPr>
            <p:ph type="body" sz="half" idx="2"/>
          </p:nvPr>
        </p:nvSpPr>
        <p:spPr>
          <a:xfrm>
            <a:off x="4343400" y="2438400"/>
            <a:ext cx="4419600" cy="4267200"/>
          </a:xfrm>
        </p:spPr>
        <p:txBody>
          <a:bodyPr/>
          <a:lstStyle/>
          <a:p>
            <a:pPr eaLnBrk="1" hangingPunct="1">
              <a:buFont typeface="Wingdings 2" pitchFamily="18" charset="2"/>
              <a:buNone/>
            </a:pPr>
            <a:r>
              <a:rPr lang="en-US" sz="2800" smtClean="0"/>
              <a:t>   The proper use of MLA style shows the credibility of writers; such writers show accountability to their source material.</a:t>
            </a:r>
          </a:p>
        </p:txBody>
      </p:sp>
      <p:pic>
        <p:nvPicPr>
          <p:cNvPr id="7173" name="Picture 4" descr="PE00857_"/>
          <p:cNvPicPr>
            <a:picLocks noGrp="1" noChangeAspect="1" noChangeArrowheads="1"/>
          </p:cNvPicPr>
          <p:nvPr>
            <p:ph type="clipArt" sz="half" idx="1"/>
          </p:nvPr>
        </p:nvPicPr>
        <p:blipFill>
          <a:blip r:embed="rId3" cstate="print"/>
          <a:srcRect/>
          <a:stretch>
            <a:fillRect/>
          </a:stretch>
        </p:blipFill>
        <p:spPr>
          <a:xfrm>
            <a:off x="685800" y="1970088"/>
            <a:ext cx="3810000" cy="39846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8195" name="Rectangle 2"/>
          <p:cNvSpPr>
            <a:spLocks noGrp="1" noChangeArrowheads="1"/>
          </p:cNvSpPr>
          <p:nvPr>
            <p:ph type="title"/>
          </p:nvPr>
        </p:nvSpPr>
        <p:spPr>
          <a:xfrm>
            <a:off x="609600" y="381000"/>
            <a:ext cx="7772400" cy="1143000"/>
          </a:xfrm>
        </p:spPr>
        <p:txBody>
          <a:bodyPr/>
          <a:lstStyle/>
          <a:p>
            <a:pPr eaLnBrk="1" hangingPunct="1"/>
            <a:r>
              <a:rPr lang="en-US" smtClean="0"/>
              <a:t>Avoiding Plagiarism</a:t>
            </a:r>
          </a:p>
        </p:txBody>
      </p:sp>
      <p:sp>
        <p:nvSpPr>
          <p:cNvPr id="94211" name="Rectangle 3"/>
          <p:cNvSpPr>
            <a:spLocks noGrp="1" noChangeArrowheads="1"/>
          </p:cNvSpPr>
          <p:nvPr>
            <p:ph type="body" sz="half" idx="2"/>
          </p:nvPr>
        </p:nvSpPr>
        <p:spPr>
          <a:xfrm>
            <a:off x="4191000" y="2057400"/>
            <a:ext cx="4419600" cy="4114800"/>
          </a:xfrm>
        </p:spPr>
        <p:txBody>
          <a:bodyPr/>
          <a:lstStyle/>
          <a:p>
            <a:pPr eaLnBrk="1" hangingPunct="1"/>
            <a:r>
              <a:rPr lang="en-US" sz="2800" smtClean="0"/>
              <a:t>Proper citation of your sources in MLA style can help you avoid plagiarism, which is a serious offense. </a:t>
            </a:r>
          </a:p>
          <a:p>
            <a:pPr eaLnBrk="1" hangingPunct="1"/>
            <a:r>
              <a:rPr lang="en-US" sz="2800" smtClean="0"/>
              <a:t>It may result in anything from failure of the assignment to expulsion from school.</a:t>
            </a:r>
          </a:p>
        </p:txBody>
      </p:sp>
      <p:graphicFrame>
        <p:nvGraphicFramePr>
          <p:cNvPr id="94212" name="Object 4"/>
          <p:cNvGraphicFramePr>
            <a:graphicFrameLocks noChangeAspect="1"/>
          </p:cNvGraphicFramePr>
          <p:nvPr>
            <p:ph type="clipArt" sz="half" idx="1"/>
          </p:nvPr>
        </p:nvGraphicFramePr>
        <p:xfrm>
          <a:off x="403225" y="1981200"/>
          <a:ext cx="3783013" cy="4876800"/>
        </p:xfrm>
        <a:graphic>
          <a:graphicData uri="http://schemas.openxmlformats.org/presentationml/2006/ole">
            <p:oleObj spid="_x0000_s8197" name="Clip" r:id="rId4" imgW="1413662" imgH="1821485" progId="">
              <p:embed/>
            </p:oleObj>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94212"/>
                                        </p:tgtEl>
                                        <p:attrNameLst>
                                          <p:attrName>style.visibility</p:attrName>
                                        </p:attrNameLst>
                                      </p:cBhvr>
                                      <p:to>
                                        <p:strVal val="visible"/>
                                      </p:to>
                                    </p:set>
                                    <p:anim calcmode="lin" valueType="num">
                                      <p:cBhvr additive="base">
                                        <p:cTn id="7" dur="500" fill="hold"/>
                                        <p:tgtEl>
                                          <p:spTgt spid="94212"/>
                                        </p:tgtEl>
                                        <p:attrNameLst>
                                          <p:attrName>ppt_x</p:attrName>
                                        </p:attrNameLst>
                                      </p:cBhvr>
                                      <p:tavLst>
                                        <p:tav tm="0">
                                          <p:val>
                                            <p:strVal val="0-#ppt_w/2"/>
                                          </p:val>
                                        </p:tav>
                                        <p:tav tm="100000">
                                          <p:val>
                                            <p:strVal val="#ppt_x"/>
                                          </p:val>
                                        </p:tav>
                                      </p:tavLst>
                                    </p:anim>
                                    <p:anim calcmode="lin" valueType="num">
                                      <p:cBhvr additive="base">
                                        <p:cTn id="8" dur="500" fill="hold"/>
                                        <p:tgtEl>
                                          <p:spTgt spid="9421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4211">
                                            <p:txEl>
                                              <p:pRg st="0" end="0"/>
                                            </p:txEl>
                                          </p:spTgt>
                                        </p:tgtEl>
                                        <p:attrNameLst>
                                          <p:attrName>style.visibility</p:attrName>
                                        </p:attrNameLst>
                                      </p:cBhvr>
                                      <p:to>
                                        <p:strVal val="visible"/>
                                      </p:to>
                                    </p:set>
                                    <p:anim calcmode="lin" valueType="num">
                                      <p:cBhvr additive="base">
                                        <p:cTn id="13" dur="500" fill="hold"/>
                                        <p:tgtEl>
                                          <p:spTgt spid="942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4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4211">
                                            <p:txEl>
                                              <p:pRg st="1" end="1"/>
                                            </p:txEl>
                                          </p:spTgt>
                                        </p:tgtEl>
                                        <p:attrNameLst>
                                          <p:attrName>style.visibility</p:attrName>
                                        </p:attrNameLst>
                                      </p:cBhvr>
                                      <p:to>
                                        <p:strVal val="visible"/>
                                      </p:to>
                                    </p:set>
                                    <p:anim calcmode="lin" valueType="num">
                                      <p:cBhvr additive="base">
                                        <p:cTn id="19" dur="500" fill="hold"/>
                                        <p:tgtEl>
                                          <p:spTgt spid="9421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42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10243" name="Rectangle 2"/>
          <p:cNvSpPr>
            <a:spLocks noGrp="1" noChangeArrowheads="1"/>
          </p:cNvSpPr>
          <p:nvPr>
            <p:ph type="title"/>
          </p:nvPr>
        </p:nvSpPr>
        <p:spPr/>
        <p:txBody>
          <a:bodyPr/>
          <a:lstStyle/>
          <a:p>
            <a:pPr eaLnBrk="1" hangingPunct="1"/>
            <a:r>
              <a:rPr lang="en-US" smtClean="0"/>
              <a:t>MLA Style: Two Parts</a:t>
            </a:r>
          </a:p>
        </p:txBody>
      </p:sp>
      <p:sp>
        <p:nvSpPr>
          <p:cNvPr id="22531" name="Rectangle 3"/>
          <p:cNvSpPr>
            <a:spLocks noGrp="1" noChangeArrowheads="1"/>
          </p:cNvSpPr>
          <p:nvPr>
            <p:ph type="body" sz="half" idx="1"/>
          </p:nvPr>
        </p:nvSpPr>
        <p:spPr>
          <a:xfrm>
            <a:off x="609600" y="2133600"/>
            <a:ext cx="7543800" cy="4267200"/>
          </a:xfrm>
        </p:spPr>
        <p:txBody>
          <a:bodyPr/>
          <a:lstStyle/>
          <a:p>
            <a:pPr eaLnBrk="1" hangingPunct="1">
              <a:buFont typeface="Wingdings 2" pitchFamily="18" charset="2"/>
              <a:buNone/>
            </a:pPr>
            <a:r>
              <a:rPr lang="en-US" sz="2800" smtClean="0">
                <a:solidFill>
                  <a:srgbClr val="CC9900"/>
                </a:solidFill>
              </a:rPr>
              <a:t>In order to cite properly, you need two parts:</a:t>
            </a:r>
          </a:p>
          <a:p>
            <a:pPr eaLnBrk="1" hangingPunct="1">
              <a:buFont typeface="Wingdings 2" pitchFamily="18" charset="2"/>
              <a:buNone/>
            </a:pPr>
            <a:endParaRPr lang="en-US" sz="2800" smtClean="0">
              <a:solidFill>
                <a:srgbClr val="CC9900"/>
              </a:solidFill>
            </a:endParaRPr>
          </a:p>
          <a:p>
            <a:pPr eaLnBrk="1" hangingPunct="1">
              <a:buFont typeface="Wingdings 2" pitchFamily="18" charset="2"/>
              <a:buNone/>
            </a:pPr>
            <a:r>
              <a:rPr lang="en-US" sz="4400" smtClean="0"/>
              <a:t>Parenthetical Citations (  )</a:t>
            </a:r>
          </a:p>
          <a:p>
            <a:pPr eaLnBrk="1" hangingPunct="1">
              <a:buFont typeface="Wingdings 2" pitchFamily="18" charset="2"/>
              <a:buNone/>
            </a:pPr>
            <a:r>
              <a:rPr lang="en-US" sz="4400" smtClean="0"/>
              <a:t>              </a:t>
            </a:r>
            <a:r>
              <a:rPr lang="en-US" sz="5400" smtClean="0"/>
              <a:t>&amp;</a:t>
            </a:r>
          </a:p>
          <a:p>
            <a:pPr eaLnBrk="1" hangingPunct="1">
              <a:buFont typeface="Wingdings 2" pitchFamily="18" charset="2"/>
              <a:buNone/>
            </a:pPr>
            <a:r>
              <a:rPr lang="en-US" sz="4400" smtClean="0"/>
              <a:t> Works Cited Page </a:t>
            </a:r>
          </a:p>
          <a:p>
            <a:pPr eaLnBrk="1" hangingPunct="1"/>
            <a:endParaRPr lang="en-US" sz="4400" smtClean="0"/>
          </a:p>
          <a:p>
            <a:pPr eaLnBrk="1" hangingPunct="1">
              <a:buFont typeface="Wingdings 2" pitchFamily="18" charset="2"/>
              <a:buNone/>
            </a:pPr>
            <a:endParaRPr lang="en-US" sz="3600" smtClean="0"/>
          </a:p>
        </p:txBody>
      </p:sp>
      <p:graphicFrame>
        <p:nvGraphicFramePr>
          <p:cNvPr id="101376" name="Object 1024"/>
          <p:cNvGraphicFramePr>
            <a:graphicFrameLocks noChangeAspect="1"/>
          </p:cNvGraphicFramePr>
          <p:nvPr>
            <p:ph type="clipArt" sz="half" idx="2"/>
          </p:nvPr>
        </p:nvGraphicFramePr>
        <p:xfrm>
          <a:off x="6934200" y="3962400"/>
          <a:ext cx="1981200" cy="2133600"/>
        </p:xfrm>
        <a:graphic>
          <a:graphicData uri="http://schemas.openxmlformats.org/presentationml/2006/ole">
            <p:oleObj spid="_x0000_s10245" name="Clip" r:id="rId5" imgW="3386160" imgH="4072680" progId="">
              <p:embed/>
            </p:oleObj>
          </a:graphicData>
        </a:graphic>
      </p:graphicFrame>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101376"/>
                                        </p:tgtEl>
                                        <p:attrNameLst>
                                          <p:attrName>style.visibility</p:attrName>
                                        </p:attrNameLst>
                                      </p:cBhvr>
                                      <p:to>
                                        <p:strVal val="visible"/>
                                      </p:to>
                                    </p:set>
                                    <p:anim calcmode="lin" valueType="num">
                                      <p:cBhvr>
                                        <p:cTn id="7" dur="1000" fill="hold"/>
                                        <p:tgtEl>
                                          <p:spTgt spid="101376"/>
                                        </p:tgtEl>
                                        <p:attrNameLst>
                                          <p:attrName>ppt_w</p:attrName>
                                        </p:attrNameLst>
                                      </p:cBhvr>
                                      <p:tavLst>
                                        <p:tav tm="0">
                                          <p:val>
                                            <p:fltVal val="0"/>
                                          </p:val>
                                        </p:tav>
                                        <p:tav tm="100000">
                                          <p:val>
                                            <p:strVal val="#ppt_w"/>
                                          </p:val>
                                        </p:tav>
                                      </p:tavLst>
                                    </p:anim>
                                    <p:anim calcmode="lin" valueType="num">
                                      <p:cBhvr>
                                        <p:cTn id="8" dur="1000" fill="hold"/>
                                        <p:tgtEl>
                                          <p:spTgt spid="101376"/>
                                        </p:tgtEl>
                                        <p:attrNameLst>
                                          <p:attrName>ppt_h</p:attrName>
                                        </p:attrNameLst>
                                      </p:cBhvr>
                                      <p:tavLst>
                                        <p:tav tm="0">
                                          <p:val>
                                            <p:fltVal val="0"/>
                                          </p:val>
                                        </p:tav>
                                        <p:tav tm="100000">
                                          <p:val>
                                            <p:strVal val="#ppt_h"/>
                                          </p:val>
                                        </p:tav>
                                      </p:tavLst>
                                    </p:anim>
                                    <p:anim calcmode="lin" valueType="num">
                                      <p:cBhvr>
                                        <p:cTn id="9" dur="1000" fill="hold"/>
                                        <p:tgtEl>
                                          <p:spTgt spid="10137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137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4" name="WHOOSH.WAV"/>
                                        </p:tgtEl>
                                      </p:cMediaNode>
                                    </p:audio>
                                  </p:subTnLst>
                                </p:cTn>
                              </p:par>
                            </p:childTnLst>
                          </p:cTn>
                        </p:par>
                        <p:par>
                          <p:cTn id="11" fill="hold" nodeType="afterGroup">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 calcmode="lin" valueType="num">
                                      <p:cBhvr additive="base">
                                        <p:cTn id="14"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500"/>
                            </p:stCondLst>
                            <p:childTnLst>
                              <p:par>
                                <p:cTn id="17" presetID="2" presetClass="entr" presetSubtype="8" fill="hold" grpId="0" nodeType="after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2000"/>
                            </p:stCondLst>
                            <p:childTnLst>
                              <p:par>
                                <p:cTn id="22" presetID="2" presetClass="entr" presetSubtype="8" fill="hold" grpId="0" nodeType="afterEffect">
                                  <p:stCondLst>
                                    <p:cond delay="0"/>
                                  </p:stCondLst>
                                  <p:childTnLst>
                                    <p:set>
                                      <p:cBhvr>
                                        <p:cTn id="23" dur="1" fill="hold">
                                          <p:stCondLst>
                                            <p:cond delay="0"/>
                                          </p:stCondLst>
                                        </p:cTn>
                                        <p:tgtEl>
                                          <p:spTgt spid="22531">
                                            <p:txEl>
                                              <p:pRg st="3" end="3"/>
                                            </p:txEl>
                                          </p:spTgt>
                                        </p:tgtEl>
                                        <p:attrNameLst>
                                          <p:attrName>style.visibility</p:attrName>
                                        </p:attrNameLst>
                                      </p:cBhvr>
                                      <p:to>
                                        <p:strVal val="visible"/>
                                      </p:to>
                                    </p:set>
                                    <p:anim calcmode="lin" valueType="num">
                                      <p:cBhvr additive="base">
                                        <p:cTn id="24"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2500"/>
                            </p:stCondLst>
                            <p:childTnLst>
                              <p:par>
                                <p:cTn id="27" presetID="2" presetClass="entr" presetSubtype="8" fill="hold" grpId="0" nodeType="afterEffect">
                                  <p:stCondLst>
                                    <p:cond delay="0"/>
                                  </p:stCondLst>
                                  <p:childTnLst>
                                    <p:set>
                                      <p:cBhvr>
                                        <p:cTn id="28" dur="1" fill="hold">
                                          <p:stCondLst>
                                            <p:cond delay="0"/>
                                          </p:stCondLst>
                                        </p:cTn>
                                        <p:tgtEl>
                                          <p:spTgt spid="22531">
                                            <p:txEl>
                                              <p:pRg st="4" end="4"/>
                                            </p:txEl>
                                          </p:spTgt>
                                        </p:tgtEl>
                                        <p:attrNameLst>
                                          <p:attrName>style.visibility</p:attrName>
                                        </p:attrNameLst>
                                      </p:cBhvr>
                                      <p:to>
                                        <p:strVal val="visible"/>
                                      </p:to>
                                    </p:set>
                                    <p:anim calcmode="lin" valueType="num">
                                      <p:cBhvr additive="base">
                                        <p:cTn id="29"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Purdue University Writing Lab</a:t>
            </a:r>
          </a:p>
        </p:txBody>
      </p:sp>
      <p:sp>
        <p:nvSpPr>
          <p:cNvPr id="12291" name="Rectangle 2"/>
          <p:cNvSpPr>
            <a:spLocks noGrp="1" noChangeArrowheads="1"/>
          </p:cNvSpPr>
          <p:nvPr>
            <p:ph type="title"/>
          </p:nvPr>
        </p:nvSpPr>
        <p:spPr>
          <a:xfrm>
            <a:off x="0" y="381000"/>
            <a:ext cx="9144000" cy="914400"/>
          </a:xfrm>
        </p:spPr>
        <p:txBody>
          <a:bodyPr/>
          <a:lstStyle/>
          <a:p>
            <a:pPr eaLnBrk="1" hangingPunct="1"/>
            <a:r>
              <a:rPr lang="en-US" sz="3600" smtClean="0"/>
              <a:t>When Should You Use </a:t>
            </a:r>
            <a:br>
              <a:rPr lang="en-US" sz="3600" smtClean="0"/>
            </a:br>
            <a:r>
              <a:rPr lang="en-US" sz="3600" smtClean="0"/>
              <a:t>Parenthetical Citations?</a:t>
            </a:r>
            <a:endParaRPr lang="en-US" smtClean="0"/>
          </a:p>
        </p:txBody>
      </p:sp>
      <p:graphicFrame>
        <p:nvGraphicFramePr>
          <p:cNvPr id="26627" name="Object 3"/>
          <p:cNvGraphicFramePr>
            <a:graphicFrameLocks noChangeAspect="1"/>
          </p:cNvGraphicFramePr>
          <p:nvPr>
            <p:ph type="clipArt" sz="half" idx="1"/>
          </p:nvPr>
        </p:nvGraphicFramePr>
        <p:xfrm>
          <a:off x="457200" y="2057400"/>
          <a:ext cx="2819400" cy="4267200"/>
        </p:xfrm>
        <a:graphic>
          <a:graphicData uri="http://schemas.openxmlformats.org/presentationml/2006/ole">
            <p:oleObj spid="_x0000_s12292" name="Clip" r:id="rId4" imgW="1220724" imgH="1807769" progId="">
              <p:embed/>
            </p:oleObj>
          </a:graphicData>
        </a:graphic>
      </p:graphicFrame>
      <p:sp>
        <p:nvSpPr>
          <p:cNvPr id="26628" name="Rectangle 4"/>
          <p:cNvSpPr>
            <a:spLocks noGrp="1" noChangeArrowheads="1"/>
          </p:cNvSpPr>
          <p:nvPr>
            <p:ph type="body" sz="half" idx="2"/>
          </p:nvPr>
        </p:nvSpPr>
        <p:spPr>
          <a:xfrm>
            <a:off x="3276600" y="1905000"/>
            <a:ext cx="5334000" cy="4267200"/>
          </a:xfrm>
        </p:spPr>
        <p:txBody>
          <a:bodyPr/>
          <a:lstStyle/>
          <a:p>
            <a:pPr eaLnBrk="1" hangingPunct="1"/>
            <a:r>
              <a:rPr lang="en-US" sz="3600" smtClean="0"/>
              <a:t>When </a:t>
            </a:r>
            <a:r>
              <a:rPr lang="en-US" sz="3600" b="1" smtClean="0">
                <a:solidFill>
                  <a:srgbClr val="FFCC99"/>
                </a:solidFill>
              </a:rPr>
              <a:t>quoting</a:t>
            </a:r>
            <a:r>
              <a:rPr lang="en-US" sz="3600" smtClean="0"/>
              <a:t> any words that are not your own</a:t>
            </a:r>
          </a:p>
          <a:p>
            <a:pPr lvl="1" eaLnBrk="1" hangingPunct="1"/>
            <a:r>
              <a:rPr lang="en-US" sz="3200" smtClean="0"/>
              <a:t>Quoting means to </a:t>
            </a:r>
            <a:r>
              <a:rPr lang="en-US" sz="3200" u="sng" smtClean="0"/>
              <a:t>repeat</a:t>
            </a:r>
            <a:r>
              <a:rPr lang="en-US" sz="3200" smtClean="0"/>
              <a:t> another source word for word, using quotation marks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ppt_x"/>
                                          </p:val>
                                        </p:tav>
                                        <p:tav tm="100000">
                                          <p:val>
                                            <p:strVal val="#ppt_x"/>
                                          </p:val>
                                        </p:tav>
                                      </p:tavLst>
                                    </p:anim>
                                    <p:anim calcmode="lin" valueType="num">
                                      <p:cBhvr additive="base">
                                        <p:cTn id="8"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6628">
                                            <p:txEl>
                                              <p:pRg st="0" end="0"/>
                                            </p:txEl>
                                          </p:spTgt>
                                        </p:tgtEl>
                                        <p:attrNameLst>
                                          <p:attrName>style.visibility</p:attrName>
                                        </p:attrNameLst>
                                      </p:cBhvr>
                                      <p:to>
                                        <p:strVal val="visible"/>
                                      </p:to>
                                    </p:set>
                                    <p:animEffect transition="in" filter="wipe(up)">
                                      <p:cBhvr>
                                        <p:cTn id="13" dur="500"/>
                                        <p:tgtEl>
                                          <p:spTgt spid="26628">
                                            <p:txEl>
                                              <p:pRg st="0" end="0"/>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6628">
                                            <p:txEl>
                                              <p:pRg st="1" end="1"/>
                                            </p:txEl>
                                          </p:spTgt>
                                        </p:tgtEl>
                                        <p:attrNameLst>
                                          <p:attrName>style.visibility</p:attrName>
                                        </p:attrNameLst>
                                      </p:cBhvr>
                                      <p:to>
                                        <p:strVal val="visible"/>
                                      </p:to>
                                    </p:set>
                                    <p:animEffect transition="in" filter="wipe(up)">
                                      <p:cBhvr>
                                        <p:cTn id="16" dur="500"/>
                                        <p:tgtEl>
                                          <p:spTgt spid="26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autoUpdateAnimBg="0"/>
    </p:bldLst>
  </p:timing>
</p:sld>
</file>

<file path=ppt/theme/theme1.xml><?xml version="1.0" encoding="utf-8"?>
<a:theme xmlns:a="http://schemas.openxmlformats.org/drawingml/2006/main" name="navyplay">
  <a:themeElements>
    <a:clrScheme name="">
      <a:dk1>
        <a:srgbClr val="33CCCC"/>
      </a:dk1>
      <a:lt1>
        <a:srgbClr val="FFFFFF"/>
      </a:lt1>
      <a:dk2>
        <a:srgbClr val="CCFFFF"/>
      </a:dk2>
      <a:lt2>
        <a:srgbClr val="808080"/>
      </a:lt2>
      <a:accent1>
        <a:srgbClr val="006699"/>
      </a:accent1>
      <a:accent2>
        <a:srgbClr val="3333CC"/>
      </a:accent2>
      <a:accent3>
        <a:srgbClr val="FFFFFF"/>
      </a:accent3>
      <a:accent4>
        <a:srgbClr val="2AAEAE"/>
      </a:accent4>
      <a:accent5>
        <a:srgbClr val="AAB8CA"/>
      </a:accent5>
      <a:accent6>
        <a:srgbClr val="2D2DB9"/>
      </a:accent6>
      <a:hlink>
        <a:srgbClr val="0066CC"/>
      </a:hlink>
      <a:folHlink>
        <a:srgbClr val="B2B2B2"/>
      </a:folHlink>
    </a:clrScheme>
    <a:fontScheme name="navypl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vypla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avypla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avypla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avypla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avypla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avypla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avypla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DA4863A71FEB8D4FBC547CB68908E372" ma:contentTypeVersion="1" ma:contentTypeDescription="Create a new document." ma:contentTypeScope="" ma:versionID="64abaf602e73ec0c41c044b0d57f80e1">
  <xsd:schema xmlns:xsd="http://www.w3.org/2001/XMLSchema" xmlns:xs="http://www.w3.org/2001/XMLSchema" xmlns:p="http://schemas.microsoft.com/office/2006/metadata/properties" xmlns:ns2="a1c4832e-38d7-47d5-ac6a-07723ea7b2ba" xmlns:ns3="34259960-a2c0-4469-9384-bbb4dac84319" targetNamespace="http://schemas.microsoft.com/office/2006/metadata/properties" ma:root="true" ma:fieldsID="63e26311464489422330841b292b02f3" ns2:_="" ns3:_="">
    <xsd:import namespace="a1c4832e-38d7-47d5-ac6a-07723ea7b2ba"/>
    <xsd:import namespace="34259960-a2c0-4469-9384-bbb4dac84319"/>
    <xsd:element name="properties">
      <xsd:complexType>
        <xsd:sequence>
          <xsd:element name="documentManagement">
            <xsd:complexType>
              <xsd:all>
                <xsd:element ref="ns2:Related_x0020_Class_x0020_Topic"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c4832e-38d7-47d5-ac6a-07723ea7b2ba" elementFormDefault="qualified">
    <xsd:import namespace="http://schemas.microsoft.com/office/2006/documentManagement/types"/>
    <xsd:import namespace="http://schemas.microsoft.com/office/infopath/2007/PartnerControls"/>
    <xsd:element name="Related_x0020_Class_x0020_Topic" ma:index="8" nillable="true" ma:displayName="Related Class Topic" ma:list="{b04dece1-a01c-4e91-b697-777c0dca3329}" ma:internalName="Related_x0020_Class_x0020_Topic" ma:showField="Title" ma:web="ea1a005d-587c-4c41-88a5-b8a3d4e8c8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4259960-a2c0-4469-9384-bbb4dac84319"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Related_x0020_Class_x0020_Topic xmlns="a1c4832e-38d7-47d5-ac6a-07723ea7b2ba"/>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70789E-B27B-42EC-8C58-64F1748FDB9F}">
  <ds:schemaRefs>
    <ds:schemaRef ds:uri="http://schemas.microsoft.com/sharepoint/events"/>
  </ds:schemaRefs>
</ds:datastoreItem>
</file>

<file path=customXml/itemProps2.xml><?xml version="1.0" encoding="utf-8"?>
<ds:datastoreItem xmlns:ds="http://schemas.openxmlformats.org/officeDocument/2006/customXml" ds:itemID="{CBFBB014-EF91-42D1-9F73-4839E6357D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c4832e-38d7-47d5-ac6a-07723ea7b2ba"/>
    <ds:schemaRef ds:uri="34259960-a2c0-4469-9384-bbb4dac843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8B5D6C-A831-4E16-8C64-5590AD7A7AD1}">
  <ds:schemaRefs>
    <ds:schemaRef ds:uri="http://schemas.microsoft.com/office/2006/metadata/longProperties"/>
  </ds:schemaRefs>
</ds:datastoreItem>
</file>

<file path=customXml/itemProps4.xml><?xml version="1.0" encoding="utf-8"?>
<ds:datastoreItem xmlns:ds="http://schemas.openxmlformats.org/officeDocument/2006/customXml" ds:itemID="{FAEF136C-E507-4F3F-B080-C0E6EC6A1C7D}">
  <ds:schemaRefs>
    <ds:schemaRef ds:uri="http://schemas.microsoft.com/office/2006/metadata/properties"/>
    <ds:schemaRef ds:uri="a1c4832e-38d7-47d5-ac6a-07723ea7b2ba"/>
  </ds:schemaRefs>
</ds:datastoreItem>
</file>

<file path=customXml/itemProps5.xml><?xml version="1.0" encoding="utf-8"?>
<ds:datastoreItem xmlns:ds="http://schemas.openxmlformats.org/officeDocument/2006/customXml" ds:itemID="{DC85BBF3-0E7C-4F5B-85C9-5A098045A9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Cascade</Template>
  <TotalTime>1193</TotalTime>
  <Words>2801</Words>
  <Application>Microsoft Office PowerPoint</Application>
  <PresentationFormat>On-screen Show (4:3)</PresentationFormat>
  <Paragraphs>270</Paragraphs>
  <Slides>24</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navyplay</vt:lpstr>
      <vt:lpstr>Clip</vt:lpstr>
      <vt:lpstr>Cross-referencing: Using MLA Format</vt:lpstr>
      <vt:lpstr>MLA Style: Two Parts</vt:lpstr>
      <vt:lpstr>Why Use MLA Format? (Modern Language Association)</vt:lpstr>
      <vt:lpstr>Cross-Referencing Your Sources</vt:lpstr>
      <vt:lpstr>Using a Consistent Format</vt:lpstr>
      <vt:lpstr>Establishing Credibility</vt:lpstr>
      <vt:lpstr>Avoiding Plagiarism</vt:lpstr>
      <vt:lpstr>MLA Style: Two Parts</vt:lpstr>
      <vt:lpstr>When Should You Use  Parenthetical Citations?</vt:lpstr>
      <vt:lpstr>When Should You Use Parenthetical Citations?</vt:lpstr>
      <vt:lpstr>Handling Quotes in Your Text</vt:lpstr>
      <vt:lpstr>Handling Parenthetical Citations</vt:lpstr>
      <vt:lpstr>Handling Parenthetical Citations</vt:lpstr>
      <vt:lpstr>Handling Long Quotations</vt:lpstr>
      <vt:lpstr>Handling Quotes in Your Text</vt:lpstr>
      <vt:lpstr>Part 2: Works Cited Page</vt:lpstr>
      <vt:lpstr>A Sample Works Cited Page</vt:lpstr>
      <vt:lpstr>Works Cited</vt:lpstr>
      <vt:lpstr>Works Cited: Some Examples</vt:lpstr>
      <vt:lpstr>Works Cited List</vt:lpstr>
      <vt:lpstr>Works Cited List</vt:lpstr>
      <vt:lpstr>Works Cited</vt:lpstr>
      <vt:lpstr>NOW YOU KNOW!</vt:lpstr>
      <vt:lpstr>How to Choose a topic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MLA Format</dc:title>
  <dc:creator>Jennifer Liethen Kunka</dc:creator>
  <cp:lastModifiedBy>IT Shared Services</cp:lastModifiedBy>
  <cp:revision>93</cp:revision>
  <dcterms:created xsi:type="dcterms:W3CDTF">1998-10-26T01:48:55Z</dcterms:created>
  <dcterms:modified xsi:type="dcterms:W3CDTF">2015-03-12T17:58:14Z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dlc_DocId">
    <vt:lpwstr>UZ76ZFYV32WR-2729-71</vt:lpwstr>
  </property>
  <property fmtid="{D5CDD505-2E9C-101B-9397-08002B2CF9AE}" pid="4" name="_dlc_DocIdItemGuid">
    <vt:lpwstr>61e0fade-94bc-41c1-94d0-04bd049d802e</vt:lpwstr>
  </property>
  <property fmtid="{D5CDD505-2E9C-101B-9397-08002B2CF9AE}" pid="5" name="_dlc_DocIdUrl">
    <vt:lpwstr>https://classnet.wcdsb.ca/sec/MD/Gr11/Eng/Frayne/_layouts/DocIdRedir.aspx?ID=UZ76ZFYV32WR-2729-71, UZ76ZFYV32WR-2729-71</vt:lpwstr>
  </property>
</Properties>
</file>